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0" r:id="rId1"/>
  </p:sldMasterIdLst>
  <p:notesMasterIdLst>
    <p:notesMasterId r:id="rId21"/>
  </p:notesMasterIdLst>
  <p:handoutMasterIdLst>
    <p:handoutMasterId r:id="rId22"/>
  </p:handoutMasterIdLst>
  <p:sldIdLst>
    <p:sldId id="257" r:id="rId2"/>
    <p:sldId id="264" r:id="rId3"/>
    <p:sldId id="258" r:id="rId4"/>
    <p:sldId id="275" r:id="rId5"/>
    <p:sldId id="263" r:id="rId6"/>
    <p:sldId id="267" r:id="rId7"/>
    <p:sldId id="260" r:id="rId8"/>
    <p:sldId id="261" r:id="rId9"/>
    <p:sldId id="265" r:id="rId10"/>
    <p:sldId id="262" r:id="rId11"/>
    <p:sldId id="274" r:id="rId12"/>
    <p:sldId id="268" r:id="rId13"/>
    <p:sldId id="269" r:id="rId14"/>
    <p:sldId id="273" r:id="rId15"/>
    <p:sldId id="270" r:id="rId16"/>
    <p:sldId id="278" r:id="rId17"/>
    <p:sldId id="279" r:id="rId18"/>
    <p:sldId id="277" r:id="rId19"/>
    <p:sldId id="272" r:id="rId20"/>
  </p:sldIdLst>
  <p:sldSz cx="12192000" cy="6858000"/>
  <p:notesSz cx="6858000" cy="9144000"/>
  <p:embeddedFontLst>
    <p:embeddedFont>
      <p:font typeface="Rubik" panose="020B0604020202020204" charset="-79"/>
      <p:regular r:id="rId23"/>
      <p:bold r:id="rId24"/>
    </p:embeddedFont>
    <p:embeddedFont>
      <p:font typeface="Yesteryear" panose="03020802040607070802" pitchFamily="66"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2F97"/>
    <a:srgbClr val="7EB4FF"/>
    <a:srgbClr val="A848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7A598E-2956-CD4C-94EC-5364DE67DEC4}" v="1" dt="2025-05-21T19:07:11.910"/>
    <p1510:client id="{B572D476-AF5D-4ACC-AE10-8B9C29637841}" v="2546" dt="2025-05-21T21:22:51.145"/>
    <p1510:client id="{B63346BD-CCB1-4A74-A22D-89901731CB0A}" v="2230" dt="2025-05-21T19:16:17.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5" autoAdjust="0"/>
  </p:normalViewPr>
  <p:slideViewPr>
    <p:cSldViewPr snapToGrid="0">
      <p:cViewPr varScale="1">
        <p:scale>
          <a:sx n="133" d="100"/>
          <a:sy n="133" d="100"/>
        </p:scale>
        <p:origin x="1338" y="126"/>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1FAB7-2B35-49DB-BD15-9DE20EAF4323}" type="doc">
      <dgm:prSet loTypeId="urn:microsoft.com/office/officeart/2005/8/layout/chevron1" loCatId="process" qsTypeId="urn:microsoft.com/office/officeart/2005/8/quickstyle/simple1" qsCatId="simple" csTypeId="urn:microsoft.com/office/officeart/2005/8/colors/accent1_2" csCatId="accent1" phldr="1"/>
      <dgm:spPr/>
    </dgm:pt>
    <dgm:pt modelId="{8AB2561B-137D-4364-AE14-64D20813BA41}">
      <dgm:prSet phldrT="[Text]" phldr="0"/>
      <dgm:spPr/>
      <dgm:t>
        <a:bodyPr/>
        <a:lstStyle/>
        <a:p>
          <a:pPr rtl="0"/>
          <a:r>
            <a:rPr lang="hu-HU" noProof="0"/>
            <a:t>Telephely</a:t>
          </a:r>
        </a:p>
      </dgm:t>
    </dgm:pt>
    <dgm:pt modelId="{607C828A-733D-401E-BF3C-9FED856EA399}" type="parTrans" cxnId="{10A07A41-7F71-41AC-AD4B-FD77AEEEFBB3}">
      <dgm:prSet/>
      <dgm:spPr/>
      <dgm:t>
        <a:bodyPr/>
        <a:lstStyle/>
        <a:p>
          <a:endParaRPr lang="en-GB"/>
        </a:p>
      </dgm:t>
    </dgm:pt>
    <dgm:pt modelId="{DBFE4E97-7246-4830-99D2-A0EBF71509B7}" type="sibTrans" cxnId="{10A07A41-7F71-41AC-AD4B-FD77AEEEFBB3}">
      <dgm:prSet/>
      <dgm:spPr/>
      <dgm:t>
        <a:bodyPr/>
        <a:lstStyle/>
        <a:p>
          <a:endParaRPr lang="en-GB"/>
        </a:p>
      </dgm:t>
    </dgm:pt>
    <dgm:pt modelId="{07DC443C-85A7-4B51-BED1-01C08C6EC872}">
      <dgm:prSet phldrT="[Text]" phldr="0"/>
      <dgm:spPr/>
      <dgm:t>
        <a:bodyPr/>
        <a:lstStyle/>
        <a:p>
          <a:r>
            <a:rPr lang="hu-HU" noProof="0"/>
            <a:t>Réteg</a:t>
          </a:r>
        </a:p>
      </dgm:t>
    </dgm:pt>
    <dgm:pt modelId="{248EA788-8FE5-4F64-9398-93E86287C00D}" type="parTrans" cxnId="{8820C8A2-AA87-45D2-ACD2-AFE6B936E64F}">
      <dgm:prSet/>
      <dgm:spPr/>
      <dgm:t>
        <a:bodyPr/>
        <a:lstStyle/>
        <a:p>
          <a:endParaRPr lang="en-GB"/>
        </a:p>
      </dgm:t>
    </dgm:pt>
    <dgm:pt modelId="{71C07F02-D2F1-4DEE-A327-4732423DC363}" type="sibTrans" cxnId="{8820C8A2-AA87-45D2-ACD2-AFE6B936E64F}">
      <dgm:prSet/>
      <dgm:spPr/>
      <dgm:t>
        <a:bodyPr/>
        <a:lstStyle/>
        <a:p>
          <a:endParaRPr lang="en-GB"/>
        </a:p>
      </dgm:t>
    </dgm:pt>
    <dgm:pt modelId="{62087821-ABA6-4AA3-854C-2A277410290C}">
      <dgm:prSet phldrT="[Text]" phldr="0"/>
      <dgm:spPr/>
      <dgm:t>
        <a:bodyPr/>
        <a:lstStyle/>
        <a:p>
          <a:pPr rtl="0"/>
          <a:r>
            <a:rPr lang="hu-HU" noProof="0"/>
            <a:t>(Szint)</a:t>
          </a:r>
        </a:p>
      </dgm:t>
    </dgm:pt>
    <dgm:pt modelId="{26B3FFEC-8E57-4FF8-841B-46319AD2963D}" type="parTrans" cxnId="{0DB25E49-AF91-4D61-8150-8C4FA72E03AF}">
      <dgm:prSet/>
      <dgm:spPr/>
      <dgm:t>
        <a:bodyPr/>
        <a:lstStyle/>
        <a:p>
          <a:endParaRPr lang="en-GB"/>
        </a:p>
      </dgm:t>
    </dgm:pt>
    <dgm:pt modelId="{966DD87F-BF90-422C-B637-403D7CF01D54}" type="sibTrans" cxnId="{0DB25E49-AF91-4D61-8150-8C4FA72E03AF}">
      <dgm:prSet/>
      <dgm:spPr/>
      <dgm:t>
        <a:bodyPr/>
        <a:lstStyle/>
        <a:p>
          <a:endParaRPr lang="en-GB"/>
        </a:p>
      </dgm:t>
    </dgm:pt>
    <dgm:pt modelId="{B5A3392E-F8CB-42C5-914D-B112418C7219}">
      <dgm:prSet phldr="0"/>
      <dgm:spPr/>
      <dgm:t>
        <a:bodyPr/>
        <a:lstStyle/>
        <a:p>
          <a:r>
            <a:rPr lang="hu-HU" noProof="0"/>
            <a:t>Eszköz</a:t>
          </a:r>
        </a:p>
      </dgm:t>
    </dgm:pt>
    <dgm:pt modelId="{5ACE3941-C9B3-4715-93C2-D93C00BA777E}" type="parTrans" cxnId="{847046CE-ACAF-47D5-8DA3-F47450EFC648}">
      <dgm:prSet/>
      <dgm:spPr/>
      <dgm:t>
        <a:bodyPr/>
        <a:lstStyle/>
        <a:p>
          <a:endParaRPr lang="en-GB"/>
        </a:p>
      </dgm:t>
    </dgm:pt>
    <dgm:pt modelId="{ACD7667A-A529-44BD-BD86-EA2E6B0DB9F9}" type="sibTrans" cxnId="{847046CE-ACAF-47D5-8DA3-F47450EFC648}">
      <dgm:prSet/>
      <dgm:spPr/>
      <dgm:t>
        <a:bodyPr/>
        <a:lstStyle/>
        <a:p>
          <a:endParaRPr lang="en-GB"/>
        </a:p>
      </dgm:t>
    </dgm:pt>
    <dgm:pt modelId="{6BDBEF07-F1BF-4B70-9626-4880F48E7063}">
      <dgm:prSet phldr="0"/>
      <dgm:spPr/>
      <dgm:t>
        <a:bodyPr/>
        <a:lstStyle/>
        <a:p>
          <a:pPr rtl="0"/>
          <a:r>
            <a:rPr lang="hu-HU" noProof="0"/>
            <a:t>(Szám)</a:t>
          </a:r>
        </a:p>
      </dgm:t>
    </dgm:pt>
    <dgm:pt modelId="{50B7D46B-D067-4B1F-90CF-A02772CBB41A}" type="parTrans" cxnId="{ABBD98EF-A1CC-419E-B41F-5C4B517B5E41}">
      <dgm:prSet/>
      <dgm:spPr/>
      <dgm:t>
        <a:bodyPr/>
        <a:lstStyle/>
        <a:p>
          <a:endParaRPr lang="en-GB"/>
        </a:p>
      </dgm:t>
    </dgm:pt>
    <dgm:pt modelId="{B0B68B63-FE1A-4CDD-ACB9-DC8726808DDF}" type="sibTrans" cxnId="{ABBD98EF-A1CC-419E-B41F-5C4B517B5E41}">
      <dgm:prSet/>
      <dgm:spPr/>
      <dgm:t>
        <a:bodyPr/>
        <a:lstStyle/>
        <a:p>
          <a:endParaRPr lang="en-GB"/>
        </a:p>
      </dgm:t>
    </dgm:pt>
    <dgm:pt modelId="{865C45AB-2F06-4833-BE42-BE21D52A12BD}" type="pres">
      <dgm:prSet presAssocID="{5DF1FAB7-2B35-49DB-BD15-9DE20EAF4323}" presName="Name0" presStyleCnt="0">
        <dgm:presLayoutVars>
          <dgm:dir/>
          <dgm:animLvl val="lvl"/>
          <dgm:resizeHandles val="exact"/>
        </dgm:presLayoutVars>
      </dgm:prSet>
      <dgm:spPr/>
    </dgm:pt>
    <dgm:pt modelId="{8E2CA522-886A-4741-A366-DE7B1ED7BF6A}" type="pres">
      <dgm:prSet presAssocID="{8AB2561B-137D-4364-AE14-64D20813BA41}" presName="parTxOnly" presStyleLbl="node1" presStyleIdx="0" presStyleCnt="5">
        <dgm:presLayoutVars>
          <dgm:chMax val="0"/>
          <dgm:chPref val="0"/>
          <dgm:bulletEnabled val="1"/>
        </dgm:presLayoutVars>
      </dgm:prSet>
      <dgm:spPr/>
    </dgm:pt>
    <dgm:pt modelId="{2CF70D76-E356-41EC-A106-6E7B3E7CC33D}" type="pres">
      <dgm:prSet presAssocID="{DBFE4E97-7246-4830-99D2-A0EBF71509B7}" presName="parTxOnlySpace" presStyleCnt="0"/>
      <dgm:spPr/>
    </dgm:pt>
    <dgm:pt modelId="{0E1F819B-C344-4039-B68F-25842F113BBC}" type="pres">
      <dgm:prSet presAssocID="{07DC443C-85A7-4B51-BED1-01C08C6EC872}" presName="parTxOnly" presStyleLbl="node1" presStyleIdx="1" presStyleCnt="5">
        <dgm:presLayoutVars>
          <dgm:chMax val="0"/>
          <dgm:chPref val="0"/>
          <dgm:bulletEnabled val="1"/>
        </dgm:presLayoutVars>
      </dgm:prSet>
      <dgm:spPr/>
    </dgm:pt>
    <dgm:pt modelId="{7AD10D9C-7B03-4619-951D-B6708BBE59F0}" type="pres">
      <dgm:prSet presAssocID="{71C07F02-D2F1-4DEE-A327-4732423DC363}" presName="parTxOnlySpace" presStyleCnt="0"/>
      <dgm:spPr/>
    </dgm:pt>
    <dgm:pt modelId="{E9133351-9105-4156-9A5B-EB893CBC9517}" type="pres">
      <dgm:prSet presAssocID="{62087821-ABA6-4AA3-854C-2A277410290C}" presName="parTxOnly" presStyleLbl="node1" presStyleIdx="2" presStyleCnt="5">
        <dgm:presLayoutVars>
          <dgm:chMax val="0"/>
          <dgm:chPref val="0"/>
          <dgm:bulletEnabled val="1"/>
        </dgm:presLayoutVars>
      </dgm:prSet>
      <dgm:spPr/>
    </dgm:pt>
    <dgm:pt modelId="{BC8922BC-AA46-4AE5-B468-A3CA2AF2F033}" type="pres">
      <dgm:prSet presAssocID="{966DD87F-BF90-422C-B637-403D7CF01D54}" presName="parTxOnlySpace" presStyleCnt="0"/>
      <dgm:spPr/>
    </dgm:pt>
    <dgm:pt modelId="{BB27960E-8D72-4B09-B852-89DA16732FEF}" type="pres">
      <dgm:prSet presAssocID="{B5A3392E-F8CB-42C5-914D-B112418C7219}" presName="parTxOnly" presStyleLbl="node1" presStyleIdx="3" presStyleCnt="5">
        <dgm:presLayoutVars>
          <dgm:chMax val="0"/>
          <dgm:chPref val="0"/>
          <dgm:bulletEnabled val="1"/>
        </dgm:presLayoutVars>
      </dgm:prSet>
      <dgm:spPr/>
    </dgm:pt>
    <dgm:pt modelId="{DDFC4835-A722-4EF1-87D8-AD14614C7520}" type="pres">
      <dgm:prSet presAssocID="{ACD7667A-A529-44BD-BD86-EA2E6B0DB9F9}" presName="parTxOnlySpace" presStyleCnt="0"/>
      <dgm:spPr/>
    </dgm:pt>
    <dgm:pt modelId="{91E2F806-77AC-4FAD-8484-14E694132E29}" type="pres">
      <dgm:prSet presAssocID="{6BDBEF07-F1BF-4B70-9626-4880F48E7063}" presName="parTxOnly" presStyleLbl="node1" presStyleIdx="4" presStyleCnt="5">
        <dgm:presLayoutVars>
          <dgm:chMax val="0"/>
          <dgm:chPref val="0"/>
          <dgm:bulletEnabled val="1"/>
        </dgm:presLayoutVars>
      </dgm:prSet>
      <dgm:spPr/>
    </dgm:pt>
  </dgm:ptLst>
  <dgm:cxnLst>
    <dgm:cxn modelId="{36B0AA17-BF57-4703-AE45-1BB75A659E35}" type="presOf" srcId="{5DF1FAB7-2B35-49DB-BD15-9DE20EAF4323}" destId="{865C45AB-2F06-4833-BE42-BE21D52A12BD}" srcOrd="0" destOrd="0" presId="urn:microsoft.com/office/officeart/2005/8/layout/chevron1"/>
    <dgm:cxn modelId="{B869F037-C2F4-4862-9F29-A0D3EF2DFFEE}" type="presOf" srcId="{62087821-ABA6-4AA3-854C-2A277410290C}" destId="{E9133351-9105-4156-9A5B-EB893CBC9517}" srcOrd="0" destOrd="0" presId="urn:microsoft.com/office/officeart/2005/8/layout/chevron1"/>
    <dgm:cxn modelId="{10A07A41-7F71-41AC-AD4B-FD77AEEEFBB3}" srcId="{5DF1FAB7-2B35-49DB-BD15-9DE20EAF4323}" destId="{8AB2561B-137D-4364-AE14-64D20813BA41}" srcOrd="0" destOrd="0" parTransId="{607C828A-733D-401E-BF3C-9FED856EA399}" sibTransId="{DBFE4E97-7246-4830-99D2-A0EBF71509B7}"/>
    <dgm:cxn modelId="{0DB25E49-AF91-4D61-8150-8C4FA72E03AF}" srcId="{5DF1FAB7-2B35-49DB-BD15-9DE20EAF4323}" destId="{62087821-ABA6-4AA3-854C-2A277410290C}" srcOrd="2" destOrd="0" parTransId="{26B3FFEC-8E57-4FF8-841B-46319AD2963D}" sibTransId="{966DD87F-BF90-422C-B637-403D7CF01D54}"/>
    <dgm:cxn modelId="{0C4D6A7C-27DA-4445-8404-D106B482D8F5}" type="presOf" srcId="{8AB2561B-137D-4364-AE14-64D20813BA41}" destId="{8E2CA522-886A-4741-A366-DE7B1ED7BF6A}" srcOrd="0" destOrd="0" presId="urn:microsoft.com/office/officeart/2005/8/layout/chevron1"/>
    <dgm:cxn modelId="{3661969B-1937-4E25-904F-B90B2141BE00}" type="presOf" srcId="{07DC443C-85A7-4B51-BED1-01C08C6EC872}" destId="{0E1F819B-C344-4039-B68F-25842F113BBC}" srcOrd="0" destOrd="0" presId="urn:microsoft.com/office/officeart/2005/8/layout/chevron1"/>
    <dgm:cxn modelId="{8820C8A2-AA87-45D2-ACD2-AFE6B936E64F}" srcId="{5DF1FAB7-2B35-49DB-BD15-9DE20EAF4323}" destId="{07DC443C-85A7-4B51-BED1-01C08C6EC872}" srcOrd="1" destOrd="0" parTransId="{248EA788-8FE5-4F64-9398-93E86287C00D}" sibTransId="{71C07F02-D2F1-4DEE-A327-4732423DC363}"/>
    <dgm:cxn modelId="{847046CE-ACAF-47D5-8DA3-F47450EFC648}" srcId="{5DF1FAB7-2B35-49DB-BD15-9DE20EAF4323}" destId="{B5A3392E-F8CB-42C5-914D-B112418C7219}" srcOrd="3" destOrd="0" parTransId="{5ACE3941-C9B3-4715-93C2-D93C00BA777E}" sibTransId="{ACD7667A-A529-44BD-BD86-EA2E6B0DB9F9}"/>
    <dgm:cxn modelId="{E3C1E9DE-70AC-4A8A-BC37-446FE7D87B57}" type="presOf" srcId="{6BDBEF07-F1BF-4B70-9626-4880F48E7063}" destId="{91E2F806-77AC-4FAD-8484-14E694132E29}" srcOrd="0" destOrd="0" presId="urn:microsoft.com/office/officeart/2005/8/layout/chevron1"/>
    <dgm:cxn modelId="{257F8FE5-53BE-41DD-B8E7-E3045233068D}" type="presOf" srcId="{B5A3392E-F8CB-42C5-914D-B112418C7219}" destId="{BB27960E-8D72-4B09-B852-89DA16732FEF}" srcOrd="0" destOrd="0" presId="urn:microsoft.com/office/officeart/2005/8/layout/chevron1"/>
    <dgm:cxn modelId="{ABBD98EF-A1CC-419E-B41F-5C4B517B5E41}" srcId="{5DF1FAB7-2B35-49DB-BD15-9DE20EAF4323}" destId="{6BDBEF07-F1BF-4B70-9626-4880F48E7063}" srcOrd="4" destOrd="0" parTransId="{50B7D46B-D067-4B1F-90CF-A02772CBB41A}" sibTransId="{B0B68B63-FE1A-4CDD-ACB9-DC8726808DDF}"/>
    <dgm:cxn modelId="{1E7270C2-49A5-4A1B-A6C2-9208F34694EE}" type="presParOf" srcId="{865C45AB-2F06-4833-BE42-BE21D52A12BD}" destId="{8E2CA522-886A-4741-A366-DE7B1ED7BF6A}" srcOrd="0" destOrd="0" presId="urn:microsoft.com/office/officeart/2005/8/layout/chevron1"/>
    <dgm:cxn modelId="{EB697A76-D4A0-4B1D-8359-CD7EC04D1ABC}" type="presParOf" srcId="{865C45AB-2F06-4833-BE42-BE21D52A12BD}" destId="{2CF70D76-E356-41EC-A106-6E7B3E7CC33D}" srcOrd="1" destOrd="0" presId="urn:microsoft.com/office/officeart/2005/8/layout/chevron1"/>
    <dgm:cxn modelId="{1321E15F-DE06-4BA6-8FBD-FDF9B11FE805}" type="presParOf" srcId="{865C45AB-2F06-4833-BE42-BE21D52A12BD}" destId="{0E1F819B-C344-4039-B68F-25842F113BBC}" srcOrd="2" destOrd="0" presId="urn:microsoft.com/office/officeart/2005/8/layout/chevron1"/>
    <dgm:cxn modelId="{0876F8A8-594B-4B5F-82F8-9282FED299FA}" type="presParOf" srcId="{865C45AB-2F06-4833-BE42-BE21D52A12BD}" destId="{7AD10D9C-7B03-4619-951D-B6708BBE59F0}" srcOrd="3" destOrd="0" presId="urn:microsoft.com/office/officeart/2005/8/layout/chevron1"/>
    <dgm:cxn modelId="{A44E7A33-A70B-4A4A-8F13-72C973847377}" type="presParOf" srcId="{865C45AB-2F06-4833-BE42-BE21D52A12BD}" destId="{E9133351-9105-4156-9A5B-EB893CBC9517}" srcOrd="4" destOrd="0" presId="urn:microsoft.com/office/officeart/2005/8/layout/chevron1"/>
    <dgm:cxn modelId="{AFE6C900-FF58-45DA-A206-D5078FACBD30}" type="presParOf" srcId="{865C45AB-2F06-4833-BE42-BE21D52A12BD}" destId="{BC8922BC-AA46-4AE5-B468-A3CA2AF2F033}" srcOrd="5" destOrd="0" presId="urn:microsoft.com/office/officeart/2005/8/layout/chevron1"/>
    <dgm:cxn modelId="{BEC5D636-B152-41EE-9905-DDBA7623C1B7}" type="presParOf" srcId="{865C45AB-2F06-4833-BE42-BE21D52A12BD}" destId="{BB27960E-8D72-4B09-B852-89DA16732FEF}" srcOrd="6" destOrd="0" presId="urn:microsoft.com/office/officeart/2005/8/layout/chevron1"/>
    <dgm:cxn modelId="{0F3C0317-8043-4A0D-906E-058D7E178ECE}" type="presParOf" srcId="{865C45AB-2F06-4833-BE42-BE21D52A12BD}" destId="{DDFC4835-A722-4EF1-87D8-AD14614C7520}" srcOrd="7" destOrd="0" presId="urn:microsoft.com/office/officeart/2005/8/layout/chevron1"/>
    <dgm:cxn modelId="{637C6D62-95EA-459D-9D58-36CD3AA7DAAA}" type="presParOf" srcId="{865C45AB-2F06-4833-BE42-BE21D52A12BD}" destId="{91E2F806-77AC-4FAD-8484-14E694132E29}"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CA522-886A-4741-A366-DE7B1ED7BF6A}">
      <dsp:nvSpPr>
        <dsp:cNvPr id="0" name=""/>
        <dsp:cNvSpPr/>
      </dsp:nvSpPr>
      <dsp:spPr>
        <a:xfrm>
          <a:off x="1840" y="382551"/>
          <a:ext cx="1638435" cy="6553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hu-HU" sz="1600" kern="1200" noProof="0"/>
            <a:t>Telephely</a:t>
          </a:r>
        </a:p>
      </dsp:txBody>
      <dsp:txXfrm>
        <a:off x="329527" y="382551"/>
        <a:ext cx="983061" cy="655374"/>
      </dsp:txXfrm>
    </dsp:sp>
    <dsp:sp modelId="{0E1F819B-C344-4039-B68F-25842F113BBC}">
      <dsp:nvSpPr>
        <dsp:cNvPr id="0" name=""/>
        <dsp:cNvSpPr/>
      </dsp:nvSpPr>
      <dsp:spPr>
        <a:xfrm>
          <a:off x="1476433" y="382551"/>
          <a:ext cx="1638435" cy="6553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hu-HU" sz="1600" kern="1200" noProof="0"/>
            <a:t>Réteg</a:t>
          </a:r>
        </a:p>
      </dsp:txBody>
      <dsp:txXfrm>
        <a:off x="1804120" y="382551"/>
        <a:ext cx="983061" cy="655374"/>
      </dsp:txXfrm>
    </dsp:sp>
    <dsp:sp modelId="{E9133351-9105-4156-9A5B-EB893CBC9517}">
      <dsp:nvSpPr>
        <dsp:cNvPr id="0" name=""/>
        <dsp:cNvSpPr/>
      </dsp:nvSpPr>
      <dsp:spPr>
        <a:xfrm>
          <a:off x="2951025" y="382551"/>
          <a:ext cx="1638435" cy="6553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hu-HU" sz="1600" kern="1200" noProof="0"/>
            <a:t>(Szint)</a:t>
          </a:r>
        </a:p>
      </dsp:txBody>
      <dsp:txXfrm>
        <a:off x="3278712" y="382551"/>
        <a:ext cx="983061" cy="655374"/>
      </dsp:txXfrm>
    </dsp:sp>
    <dsp:sp modelId="{BB27960E-8D72-4B09-B852-89DA16732FEF}">
      <dsp:nvSpPr>
        <dsp:cNvPr id="0" name=""/>
        <dsp:cNvSpPr/>
      </dsp:nvSpPr>
      <dsp:spPr>
        <a:xfrm>
          <a:off x="4425617" y="382551"/>
          <a:ext cx="1638435" cy="6553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hu-HU" sz="1600" kern="1200" noProof="0"/>
            <a:t>Eszköz</a:t>
          </a:r>
        </a:p>
      </dsp:txBody>
      <dsp:txXfrm>
        <a:off x="4753304" y="382551"/>
        <a:ext cx="983061" cy="655374"/>
      </dsp:txXfrm>
    </dsp:sp>
    <dsp:sp modelId="{91E2F806-77AC-4FAD-8484-14E694132E29}">
      <dsp:nvSpPr>
        <dsp:cNvPr id="0" name=""/>
        <dsp:cNvSpPr/>
      </dsp:nvSpPr>
      <dsp:spPr>
        <a:xfrm>
          <a:off x="5900209" y="382551"/>
          <a:ext cx="1638435" cy="65537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rtl="0">
            <a:lnSpc>
              <a:spcPct val="90000"/>
            </a:lnSpc>
            <a:spcBef>
              <a:spcPct val="0"/>
            </a:spcBef>
            <a:spcAft>
              <a:spcPct val="35000"/>
            </a:spcAft>
            <a:buNone/>
          </a:pPr>
          <a:r>
            <a:rPr lang="hu-HU" sz="1600" kern="1200" noProof="0"/>
            <a:t>(Szám)</a:t>
          </a:r>
        </a:p>
      </dsp:txBody>
      <dsp:txXfrm>
        <a:off x="6227896" y="382551"/>
        <a:ext cx="983061" cy="6553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BD6B49-507A-08E4-133C-5B1CB710ED6E}"/>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a:extLst>
              <a:ext uri="{FF2B5EF4-FFF2-40B4-BE49-F238E27FC236}">
                <a16:creationId xmlns:a16="http://schemas.microsoft.com/office/drawing/2014/main" id="{7B03F38B-3D84-B470-387C-3F8EDBBFF839}"/>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A425B7C-B4EC-4B68-B39A-AC7F18CB8816}" type="datetimeFigureOut">
              <a:rPr lang="hu-HU" smtClean="0"/>
              <a:t>2025. 05. 21.</a:t>
            </a:fld>
            <a:endParaRPr lang="hu-HU"/>
          </a:p>
        </p:txBody>
      </p:sp>
      <p:sp>
        <p:nvSpPr>
          <p:cNvPr id="4" name="Footer Placeholder 3">
            <a:extLst>
              <a:ext uri="{FF2B5EF4-FFF2-40B4-BE49-F238E27FC236}">
                <a16:creationId xmlns:a16="http://schemas.microsoft.com/office/drawing/2014/main" id="{AA7C9D86-528B-DB5E-3F44-7569D5D55B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Slide Number Placeholder 4">
            <a:extLst>
              <a:ext uri="{FF2B5EF4-FFF2-40B4-BE49-F238E27FC236}">
                <a16:creationId xmlns:a16="http://schemas.microsoft.com/office/drawing/2014/main" id="{1AE9EA57-8A1D-EFB3-EC95-7FC3C636E2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5CC621-A842-4257-B1CF-3BCACA29E5EC}" type="slidenum">
              <a:rPr lang="hu-HU" smtClean="0"/>
              <a:t>‹#›</a:t>
            </a:fld>
            <a:endParaRPr lang="hu-HU"/>
          </a:p>
        </p:txBody>
      </p:sp>
    </p:spTree>
    <p:extLst>
      <p:ext uri="{BB962C8B-B14F-4D97-AF65-F5344CB8AC3E}">
        <p14:creationId xmlns:p14="http://schemas.microsoft.com/office/powerpoint/2010/main" val="1202730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E89114F-7CB7-4F95-B41A-B1388F32168B}" type="datetimeFigureOut">
              <a:rPr lang="en-GB" smtClean="0"/>
              <a:t>21/05/2025</a:t>
            </a:fld>
            <a:endParaRPr lang="en-GB"/>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D6FDA-0F32-404A-BD47-36F42285E4AB}" type="slidenum">
              <a:rPr lang="en-GB" smtClean="0"/>
              <a:t>‹#›</a:t>
            </a:fld>
            <a:endParaRPr lang="en-GB"/>
          </a:p>
        </p:txBody>
      </p:sp>
    </p:spTree>
    <p:extLst>
      <p:ext uri="{BB962C8B-B14F-4D97-AF65-F5344CB8AC3E}">
        <p14:creationId xmlns:p14="http://schemas.microsoft.com/office/powerpoint/2010/main" val="47078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KMB:</a:t>
            </a:r>
            <a:br>
              <a:rPr lang="hu-HU" dirty="0">
                <a:latin typeface="Calibri" panose="020F0502020204030204" pitchFamily="34" charset="0"/>
                <a:ea typeface="Calibri" panose="020F0502020204030204" pitchFamily="34" charset="0"/>
                <a:cs typeface="Calibri" panose="020F0502020204030204" pitchFamily="34" charset="0"/>
              </a:rPr>
            </a:br>
            <a:r>
              <a:rPr lang="hu-HU" b="1" dirty="0">
                <a:latin typeface="Calibri" panose="020F0502020204030204" pitchFamily="34" charset="0"/>
                <a:ea typeface="Calibri" panose="020F0502020204030204" pitchFamily="34" charset="0"/>
                <a:cs typeface="Calibri" panose="020F0502020204030204" pitchFamily="34" charset="0"/>
              </a:rPr>
              <a:t>Üdvözöljük</a:t>
            </a:r>
            <a:r>
              <a:rPr lang="hu-HU" dirty="0">
                <a:latin typeface="Calibri" panose="020F0502020204030204" pitchFamily="34" charset="0"/>
                <a:ea typeface="Calibri" panose="020F0502020204030204" pitchFamily="34" charset="0"/>
                <a:cs typeface="Calibri" panose="020F0502020204030204" pitchFamily="34" charset="0"/>
              </a:rPr>
              <a:t> a kedves </a:t>
            </a:r>
            <a:r>
              <a:rPr lang="hu-HU" b="1" dirty="0">
                <a:latin typeface="Calibri" panose="020F0502020204030204" pitchFamily="34" charset="0"/>
                <a:ea typeface="Calibri" panose="020F0502020204030204" pitchFamily="34" charset="0"/>
                <a:cs typeface="Calibri" panose="020F0502020204030204" pitchFamily="34" charset="0"/>
              </a:rPr>
              <a:t>bizottságot</a:t>
            </a:r>
            <a:r>
              <a:rPr lang="hu-HU" dirty="0">
                <a:latin typeface="Calibri" panose="020F0502020204030204" pitchFamily="34" charset="0"/>
                <a:ea typeface="Calibri" panose="020F0502020204030204" pitchFamily="34" charset="0"/>
                <a:cs typeface="Calibri" panose="020F0502020204030204" pitchFamily="34" charset="0"/>
              </a:rPr>
              <a:t>, én </a:t>
            </a:r>
            <a:r>
              <a:rPr lang="hu-HU" b="1" dirty="0">
                <a:latin typeface="Calibri" panose="020F0502020204030204" pitchFamily="34" charset="0"/>
                <a:ea typeface="Calibri" panose="020F0502020204030204" pitchFamily="34" charset="0"/>
                <a:cs typeface="Calibri" panose="020F0502020204030204" pitchFamily="34" charset="0"/>
              </a:rPr>
              <a:t>Katona Márton Barnabás vagyok </a:t>
            </a:r>
            <a:r>
              <a:rPr lang="hu-HU" b="0" dirty="0">
                <a:latin typeface="Calibri" panose="020F0502020204030204" pitchFamily="34" charset="0"/>
                <a:ea typeface="Calibri" panose="020F0502020204030204" pitchFamily="34" charset="0"/>
                <a:cs typeface="Calibri" panose="020F0502020204030204" pitchFamily="34" charset="0"/>
              </a:rPr>
              <a:t>a</a:t>
            </a:r>
            <a:r>
              <a:rPr lang="hu-HU" b="1" dirty="0">
                <a:latin typeface="Calibri" panose="020F0502020204030204" pitchFamily="34" charset="0"/>
                <a:ea typeface="Calibri" panose="020F0502020204030204" pitchFamily="34" charset="0"/>
                <a:cs typeface="Calibri" panose="020F0502020204030204" pitchFamily="34" charset="0"/>
              </a:rPr>
              <a:t> 13.B </a:t>
            </a:r>
            <a:r>
              <a:rPr lang="hu-HU" b="0" dirty="0">
                <a:latin typeface="Calibri" panose="020F0502020204030204" pitchFamily="34" charset="0"/>
                <a:ea typeface="Calibri" panose="020F0502020204030204" pitchFamily="34" charset="0"/>
                <a:cs typeface="Calibri" panose="020F0502020204030204" pitchFamily="34" charset="0"/>
              </a:rPr>
              <a:t>osztályból</a:t>
            </a:r>
            <a:r>
              <a:rPr lang="hu-HU" dirty="0">
                <a:latin typeface="Calibri" panose="020F0502020204030204" pitchFamily="34" charset="0"/>
                <a:ea typeface="Calibri" panose="020F0502020204030204" pitchFamily="34" charset="0"/>
                <a:cs typeface="Calibri" panose="020F0502020204030204" pitchFamily="34" charset="0"/>
              </a:rPr>
              <a:t>, és most a </a:t>
            </a:r>
            <a:r>
              <a:rPr lang="hu-HU" b="1" dirty="0">
                <a:latin typeface="Calibri" panose="020F0502020204030204" pitchFamily="34" charset="0"/>
                <a:ea typeface="Calibri" panose="020F0502020204030204" pitchFamily="34" charset="0"/>
                <a:cs typeface="Calibri" panose="020F0502020204030204" pitchFamily="34" charset="0"/>
              </a:rPr>
              <a:t>Koller+ Projektről </a:t>
            </a:r>
            <a:r>
              <a:rPr lang="hu-HU" dirty="0">
                <a:latin typeface="Calibri" panose="020F0502020204030204" pitchFamily="34" charset="0"/>
                <a:ea typeface="Calibri" panose="020F0502020204030204" pitchFamily="34" charset="0"/>
                <a:cs typeface="Calibri" panose="020F0502020204030204" pitchFamily="34" charset="0"/>
              </a:rPr>
              <a:t>szeretnénk egy kicsit beszélni.</a:t>
            </a:r>
            <a:endParaRPr lang="en-GB"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2C0D6FDA-0F32-404A-BD47-36F42285E4AB}" type="slidenum">
              <a:rPr lang="en-GB" smtClean="0"/>
              <a:t>1</a:t>
            </a:fld>
            <a:endParaRPr lang="en-GB"/>
          </a:p>
        </p:txBody>
      </p:sp>
      <p:sp>
        <p:nvSpPr>
          <p:cNvPr id="5" name="Diakép helye 4">
            <a:extLst>
              <a:ext uri="{FF2B5EF4-FFF2-40B4-BE49-F238E27FC236}">
                <a16:creationId xmlns:a16="http://schemas.microsoft.com/office/drawing/2014/main" id="{680A315B-2304-A43F-4253-41B0DA859819}"/>
              </a:ext>
            </a:extLst>
          </p:cNvPr>
          <p:cNvSpPr>
            <a:spLocks noGrp="1" noRot="1" noChangeAspect="1"/>
          </p:cNvSpPr>
          <p:nvPr>
            <p:ph type="sldImg"/>
          </p:nvPr>
        </p:nvSpPr>
        <p:spPr>
          <a:xfrm>
            <a:off x="685800" y="1143000"/>
            <a:ext cx="5486400" cy="3086100"/>
          </a:xfrm>
          <a:prstGeom prst="rect">
            <a:avLst/>
          </a:prstGeom>
        </p:spPr>
      </p:sp>
    </p:spTree>
    <p:extLst>
      <p:ext uri="{BB962C8B-B14F-4D97-AF65-F5344CB8AC3E}">
        <p14:creationId xmlns:p14="http://schemas.microsoft.com/office/powerpoint/2010/main" val="246124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a:ea typeface="Calibri"/>
                <a:cs typeface="Calibri"/>
              </a:rPr>
              <a:t>BG:</a:t>
            </a:r>
            <a:br>
              <a:rPr lang="hu-HU" dirty="0">
                <a:latin typeface="Calibri"/>
                <a:ea typeface="Calibri"/>
                <a:cs typeface="Calibri"/>
              </a:rPr>
            </a:br>
            <a:r>
              <a:rPr lang="en-US" dirty="0">
                <a:latin typeface="Calibri"/>
                <a:ea typeface="Calibri"/>
                <a:cs typeface="Calibri"/>
              </a:rPr>
              <a:t>A </a:t>
            </a:r>
            <a:r>
              <a:rPr lang="en-US" b="1" dirty="0" err="1">
                <a:latin typeface="Calibri"/>
                <a:ea typeface="Calibri"/>
                <a:cs typeface="Calibri"/>
              </a:rPr>
              <a:t>börzsönyi</a:t>
            </a:r>
            <a:r>
              <a:rPr lang="en-US" dirty="0">
                <a:latin typeface="Calibri"/>
                <a:ea typeface="Calibri"/>
                <a:cs typeface="Calibri"/>
              </a:rPr>
              <a:t> </a:t>
            </a:r>
            <a:r>
              <a:rPr lang="en-US" dirty="0" err="1">
                <a:latin typeface="Calibri"/>
                <a:ea typeface="Calibri"/>
                <a:cs typeface="Calibri"/>
              </a:rPr>
              <a:t>könyvtár</a:t>
            </a:r>
            <a:r>
              <a:rPr lang="en-US" dirty="0">
                <a:latin typeface="Calibri"/>
                <a:ea typeface="Calibri"/>
                <a:cs typeface="Calibri"/>
              </a:rPr>
              <a:t> a </a:t>
            </a:r>
            <a:r>
              <a:rPr lang="en-US" b="1" dirty="0" err="1">
                <a:latin typeface="Calibri"/>
                <a:ea typeface="Calibri"/>
                <a:cs typeface="Calibri"/>
              </a:rPr>
              <a:t>legkisebb</a:t>
            </a:r>
            <a:r>
              <a:rPr lang="en-US" b="1" dirty="0">
                <a:latin typeface="Calibri"/>
                <a:ea typeface="Calibri"/>
                <a:cs typeface="Calibri"/>
              </a:rPr>
              <a:t> </a:t>
            </a:r>
            <a:r>
              <a:rPr lang="en-US" dirty="0" err="1">
                <a:latin typeface="Calibri"/>
                <a:ea typeface="Calibri"/>
                <a:cs typeface="Calibri"/>
              </a:rPr>
              <a:t>könyvtár</a:t>
            </a:r>
            <a:r>
              <a:rPr lang="en-US" dirty="0">
                <a:latin typeface="Calibri"/>
                <a:ea typeface="Calibri"/>
                <a:cs typeface="Calibri"/>
              </a:rPr>
              <a:t>. </a:t>
            </a:r>
            <a:r>
              <a:rPr lang="en-US" b="1" dirty="0" err="1">
                <a:latin typeface="Calibri"/>
                <a:ea typeface="Calibri"/>
                <a:cs typeface="Calibri"/>
              </a:rPr>
              <a:t>Kevés</a:t>
            </a:r>
            <a:r>
              <a:rPr lang="en-US" b="1" dirty="0">
                <a:latin typeface="Calibri"/>
                <a:ea typeface="Calibri"/>
                <a:cs typeface="Calibri"/>
              </a:rPr>
              <a:t> </a:t>
            </a:r>
            <a:r>
              <a:rPr lang="en-US" b="1" dirty="0" err="1">
                <a:latin typeface="Calibri"/>
                <a:ea typeface="Calibri"/>
                <a:cs typeface="Calibri"/>
              </a:rPr>
              <a:t>visszatérő</a:t>
            </a:r>
            <a:r>
              <a:rPr lang="en-US" b="1" dirty="0">
                <a:latin typeface="Calibri"/>
                <a:ea typeface="Calibri"/>
                <a:cs typeface="Calibri"/>
              </a:rPr>
              <a:t> </a:t>
            </a:r>
            <a:r>
              <a:rPr lang="en-US" dirty="0" err="1">
                <a:latin typeface="Calibri"/>
                <a:ea typeface="Calibri"/>
                <a:cs typeface="Calibri"/>
              </a:rPr>
              <a:t>olvasója</a:t>
            </a:r>
            <a:r>
              <a:rPr lang="en-US" dirty="0">
                <a:latin typeface="Calibri"/>
                <a:ea typeface="Calibri"/>
                <a:cs typeface="Calibri"/>
              </a:rPr>
              <a:t> van. </a:t>
            </a:r>
            <a:r>
              <a:rPr lang="en-US" dirty="0" err="1">
                <a:latin typeface="Calibri"/>
                <a:ea typeface="Calibri"/>
                <a:cs typeface="Calibri"/>
              </a:rPr>
              <a:t>Mivel</a:t>
            </a:r>
            <a:r>
              <a:rPr lang="en-US" dirty="0">
                <a:latin typeface="Calibri"/>
                <a:ea typeface="Calibri"/>
                <a:cs typeface="Calibri"/>
              </a:rPr>
              <a:t> </a:t>
            </a:r>
            <a:r>
              <a:rPr lang="en-US" b="1" dirty="0" err="1">
                <a:latin typeface="Calibri"/>
                <a:ea typeface="Calibri"/>
                <a:cs typeface="Calibri"/>
              </a:rPr>
              <a:t>látogatottság</a:t>
            </a:r>
            <a:r>
              <a:rPr lang="en-US" b="1" dirty="0">
                <a:latin typeface="Calibri"/>
                <a:ea typeface="Calibri"/>
                <a:cs typeface="Calibri"/>
              </a:rPr>
              <a:t> </a:t>
            </a:r>
            <a:r>
              <a:rPr lang="en-US" dirty="0" err="1">
                <a:latin typeface="Calibri"/>
                <a:ea typeface="Calibri"/>
                <a:cs typeface="Calibri"/>
              </a:rPr>
              <a:t>alapján</a:t>
            </a:r>
            <a:r>
              <a:rPr lang="en-US" dirty="0">
                <a:latin typeface="Calibri"/>
                <a:ea typeface="Calibri"/>
                <a:cs typeface="Calibri"/>
              </a:rPr>
              <a:t> </a:t>
            </a:r>
            <a:r>
              <a:rPr lang="en-US" b="1" dirty="0" err="1">
                <a:latin typeface="Calibri"/>
                <a:ea typeface="Calibri"/>
                <a:cs typeface="Calibri"/>
              </a:rPr>
              <a:t>nem</a:t>
            </a:r>
            <a:r>
              <a:rPr lang="en-US" b="1" dirty="0">
                <a:latin typeface="Calibri"/>
                <a:ea typeface="Calibri"/>
                <a:cs typeface="Calibri"/>
              </a:rPr>
              <a:t> </a:t>
            </a:r>
            <a:r>
              <a:rPr lang="en-US" dirty="0" err="1">
                <a:latin typeface="Calibri"/>
                <a:ea typeface="Calibri"/>
                <a:cs typeface="Calibri"/>
              </a:rPr>
              <a:t>egy</a:t>
            </a:r>
            <a:r>
              <a:rPr lang="en-US" dirty="0">
                <a:latin typeface="Calibri"/>
                <a:ea typeface="Calibri"/>
                <a:cs typeface="Calibri"/>
              </a:rPr>
              <a:t> </a:t>
            </a:r>
            <a:r>
              <a:rPr lang="en-US" b="1" dirty="0" err="1">
                <a:latin typeface="Calibri"/>
                <a:ea typeface="Calibri"/>
                <a:cs typeface="Calibri"/>
              </a:rPr>
              <a:t>fontos</a:t>
            </a:r>
            <a:r>
              <a:rPr lang="en-US" b="1" dirty="0">
                <a:latin typeface="Calibri"/>
                <a:ea typeface="Calibri"/>
                <a:cs typeface="Calibri"/>
              </a:rPr>
              <a:t> </a:t>
            </a:r>
            <a:r>
              <a:rPr lang="en-US" dirty="0" err="1">
                <a:latin typeface="Calibri"/>
                <a:ea typeface="Calibri"/>
                <a:cs typeface="Calibri"/>
              </a:rPr>
              <a:t>telephely</a:t>
            </a:r>
            <a:r>
              <a:rPr lang="en-US" dirty="0">
                <a:latin typeface="Calibri"/>
                <a:ea typeface="Calibri"/>
                <a:cs typeface="Calibri"/>
              </a:rPr>
              <a:t>, </a:t>
            </a:r>
            <a:r>
              <a:rPr lang="en-US" dirty="0" err="1">
                <a:latin typeface="Calibri"/>
                <a:ea typeface="Calibri"/>
                <a:cs typeface="Calibri"/>
              </a:rPr>
              <a:t>így</a:t>
            </a:r>
            <a:r>
              <a:rPr lang="en-US" dirty="0">
                <a:latin typeface="Calibri"/>
                <a:ea typeface="Calibri"/>
                <a:cs typeface="Calibri"/>
              </a:rPr>
              <a:t> </a:t>
            </a:r>
            <a:r>
              <a:rPr lang="en-US" dirty="0" err="1">
                <a:latin typeface="Calibri"/>
                <a:ea typeface="Calibri"/>
                <a:cs typeface="Calibri"/>
              </a:rPr>
              <a:t>először</a:t>
            </a:r>
            <a:r>
              <a:rPr lang="en-US" dirty="0">
                <a:latin typeface="Calibri"/>
                <a:ea typeface="Calibri"/>
                <a:cs typeface="Calibri"/>
              </a:rPr>
              <a:t> </a:t>
            </a:r>
            <a:r>
              <a:rPr lang="en-US" b="1" dirty="0" err="1">
                <a:latin typeface="Calibri"/>
                <a:ea typeface="Calibri"/>
                <a:cs typeface="Calibri"/>
              </a:rPr>
              <a:t>itt</a:t>
            </a:r>
            <a:r>
              <a:rPr lang="en-US" b="1" dirty="0">
                <a:latin typeface="Calibri"/>
                <a:ea typeface="Calibri"/>
                <a:cs typeface="Calibri"/>
              </a:rPr>
              <a:t> </a:t>
            </a:r>
            <a:r>
              <a:rPr lang="en-US" b="1" dirty="0" err="1">
                <a:latin typeface="Calibri"/>
                <a:ea typeface="Calibri"/>
                <a:cs typeface="Calibri"/>
              </a:rPr>
              <a:t>tesztelünk</a:t>
            </a:r>
            <a:r>
              <a:rPr lang="en-US" dirty="0">
                <a:latin typeface="Calibri"/>
                <a:ea typeface="Calibri"/>
                <a:cs typeface="Calibri"/>
              </a:rPr>
              <a:t> </a:t>
            </a:r>
            <a:r>
              <a:rPr lang="en-US" dirty="0" err="1">
                <a:latin typeface="Calibri"/>
                <a:ea typeface="Calibri"/>
                <a:cs typeface="Calibri"/>
              </a:rPr>
              <a:t>mindent</a:t>
            </a:r>
            <a:r>
              <a:rPr lang="en-US" dirty="0">
                <a:latin typeface="Calibri"/>
                <a:ea typeface="Calibri"/>
                <a:cs typeface="Calibri"/>
              </a:rPr>
              <a:t>. </a:t>
            </a:r>
            <a:r>
              <a:rPr lang="en-US" dirty="0" err="1">
                <a:latin typeface="Calibri"/>
                <a:ea typeface="Calibri"/>
                <a:cs typeface="Calibri"/>
              </a:rPr>
              <a:t>Például</a:t>
            </a:r>
            <a:r>
              <a:rPr lang="en-US" dirty="0">
                <a:latin typeface="Calibri"/>
                <a:ea typeface="Calibri"/>
                <a:cs typeface="Calibri"/>
              </a:rPr>
              <a:t> </a:t>
            </a:r>
            <a:r>
              <a:rPr lang="en-US" dirty="0" err="1">
                <a:latin typeface="Calibri"/>
                <a:ea typeface="Calibri"/>
                <a:cs typeface="Calibri"/>
              </a:rPr>
              <a:t>itt</a:t>
            </a:r>
            <a:r>
              <a:rPr lang="en-US" dirty="0">
                <a:latin typeface="Calibri"/>
                <a:ea typeface="Calibri"/>
                <a:cs typeface="Calibri"/>
              </a:rPr>
              <a:t> </a:t>
            </a:r>
            <a:r>
              <a:rPr lang="en-US" b="1" dirty="0">
                <a:latin typeface="Calibri"/>
                <a:ea typeface="Calibri"/>
                <a:cs typeface="Calibri"/>
              </a:rPr>
              <a:t>dual-stack</a:t>
            </a:r>
            <a:r>
              <a:rPr lang="en-US" dirty="0">
                <a:latin typeface="Calibri"/>
                <a:ea typeface="Calibri"/>
                <a:cs typeface="Calibri"/>
              </a:rPr>
              <a:t> </a:t>
            </a:r>
            <a:r>
              <a:rPr lang="en-US" dirty="0" err="1">
                <a:latin typeface="Calibri"/>
                <a:ea typeface="Calibri"/>
                <a:cs typeface="Calibri"/>
              </a:rPr>
              <a:t>módon</a:t>
            </a:r>
            <a:r>
              <a:rPr lang="en-US" dirty="0">
                <a:latin typeface="Calibri"/>
                <a:ea typeface="Calibri"/>
                <a:cs typeface="Calibri"/>
              </a:rPr>
              <a:t> </a:t>
            </a:r>
            <a:r>
              <a:rPr lang="en-US" dirty="0" err="1">
                <a:latin typeface="Calibri"/>
                <a:ea typeface="Calibri"/>
                <a:cs typeface="Calibri"/>
              </a:rPr>
              <a:t>minden</a:t>
            </a:r>
            <a:r>
              <a:rPr lang="en-US" dirty="0">
                <a:latin typeface="Calibri"/>
                <a:ea typeface="Calibri"/>
                <a:cs typeface="Calibri"/>
              </a:rPr>
              <a:t> </a:t>
            </a:r>
            <a:r>
              <a:rPr lang="en-US" dirty="0" err="1">
                <a:latin typeface="Calibri"/>
                <a:ea typeface="Calibri"/>
                <a:cs typeface="Calibri"/>
              </a:rPr>
              <a:t>címezve</a:t>
            </a:r>
            <a:r>
              <a:rPr lang="en-US" dirty="0">
                <a:latin typeface="Calibri"/>
                <a:ea typeface="Calibri"/>
                <a:cs typeface="Calibri"/>
              </a:rPr>
              <a:t> van </a:t>
            </a:r>
            <a:r>
              <a:rPr lang="en-US" b="1" dirty="0">
                <a:latin typeface="Calibri"/>
                <a:ea typeface="Calibri"/>
                <a:cs typeface="Calibri"/>
              </a:rPr>
              <a:t>IPv4 </a:t>
            </a:r>
            <a:r>
              <a:rPr lang="en-US" b="1" dirty="0" err="1">
                <a:latin typeface="Calibri"/>
                <a:ea typeface="Calibri"/>
                <a:cs typeface="Calibri"/>
              </a:rPr>
              <a:t>és</a:t>
            </a:r>
            <a:r>
              <a:rPr lang="en-US" b="1" dirty="0">
                <a:latin typeface="Calibri"/>
                <a:ea typeface="Calibri"/>
                <a:cs typeface="Calibri"/>
              </a:rPr>
              <a:t> IPv6-al</a:t>
            </a:r>
            <a:r>
              <a:rPr lang="en-US" dirty="0">
                <a:latin typeface="Calibri"/>
                <a:ea typeface="Calibri"/>
                <a:cs typeface="Calibri"/>
              </a:rPr>
              <a:t> </a:t>
            </a:r>
            <a:r>
              <a:rPr lang="en-US" dirty="0" err="1">
                <a:latin typeface="Calibri"/>
                <a:ea typeface="Calibri"/>
                <a:cs typeface="Calibri"/>
              </a:rPr>
              <a:t>egyaránt</a:t>
            </a:r>
            <a:r>
              <a:rPr lang="en-US" dirty="0">
                <a:latin typeface="Calibri"/>
                <a:ea typeface="Calibri"/>
                <a:cs typeface="Calibri"/>
              </a:rPr>
              <a:t>. </a:t>
            </a:r>
            <a:r>
              <a:rPr lang="en-US" dirty="0" err="1">
                <a:latin typeface="Calibri"/>
                <a:ea typeface="Calibri"/>
                <a:cs typeface="Calibri"/>
              </a:rPr>
              <a:t>Futtatnak</a:t>
            </a:r>
            <a:r>
              <a:rPr lang="en-US" dirty="0">
                <a:latin typeface="Calibri"/>
                <a:ea typeface="Calibri"/>
                <a:cs typeface="Calibri"/>
              </a:rPr>
              <a:t> </a:t>
            </a:r>
            <a:r>
              <a:rPr lang="en-US" b="1" dirty="0" err="1">
                <a:latin typeface="Calibri"/>
                <a:ea typeface="Calibri"/>
                <a:cs typeface="Calibri"/>
              </a:rPr>
              <a:t>webszervert</a:t>
            </a:r>
            <a:r>
              <a:rPr lang="en-US" b="1" dirty="0">
                <a:latin typeface="Calibri"/>
                <a:ea typeface="Calibri"/>
                <a:cs typeface="Calibri"/>
              </a:rPr>
              <a:t> </a:t>
            </a:r>
            <a:r>
              <a:rPr lang="en-US" dirty="0">
                <a:latin typeface="Calibri"/>
                <a:ea typeface="Calibri"/>
                <a:cs typeface="Calibri"/>
              </a:rPr>
              <a:t>is, </a:t>
            </a:r>
            <a:r>
              <a:rPr lang="en-US" dirty="0" err="1">
                <a:latin typeface="Calibri"/>
                <a:ea typeface="Calibri"/>
                <a:cs typeface="Calibri"/>
              </a:rPr>
              <a:t>melyet</a:t>
            </a:r>
            <a:r>
              <a:rPr lang="en-US" dirty="0">
                <a:latin typeface="Calibri"/>
                <a:ea typeface="Calibri"/>
                <a:cs typeface="Calibri"/>
              </a:rPr>
              <a:t> a router </a:t>
            </a:r>
            <a:r>
              <a:rPr lang="en-US" b="1" dirty="0" err="1">
                <a:latin typeface="Calibri"/>
                <a:ea typeface="Calibri"/>
                <a:cs typeface="Calibri"/>
              </a:rPr>
              <a:t>statikusan</a:t>
            </a:r>
            <a:r>
              <a:rPr lang="en-US" b="1" dirty="0">
                <a:latin typeface="Calibri"/>
                <a:ea typeface="Calibri"/>
                <a:cs typeface="Calibri"/>
              </a:rPr>
              <a:t> </a:t>
            </a:r>
            <a:r>
              <a:rPr lang="en-US" b="1" dirty="0" err="1">
                <a:latin typeface="Calibri"/>
                <a:ea typeface="Calibri"/>
                <a:cs typeface="Calibri"/>
              </a:rPr>
              <a:t>NATol</a:t>
            </a:r>
            <a:r>
              <a:rPr lang="en-US" b="1" dirty="0">
                <a:latin typeface="Calibri"/>
                <a:ea typeface="Calibri"/>
                <a:cs typeface="Calibri"/>
              </a:rPr>
              <a:t>.</a:t>
            </a:r>
          </a:p>
          <a:p>
            <a:r>
              <a:rPr lang="en-US" dirty="0">
                <a:latin typeface="Calibri"/>
                <a:ea typeface="Calibri"/>
                <a:cs typeface="Calibri"/>
              </a:rPr>
              <a:t>A router </a:t>
            </a:r>
            <a:r>
              <a:rPr lang="en-US" b="1" dirty="0">
                <a:latin typeface="Calibri"/>
                <a:ea typeface="Calibri"/>
                <a:cs typeface="Calibri"/>
              </a:rPr>
              <a:t>g0/1</a:t>
            </a:r>
            <a:r>
              <a:rPr lang="en-US" dirty="0">
                <a:latin typeface="Calibri"/>
                <a:ea typeface="Calibri"/>
                <a:cs typeface="Calibri"/>
              </a:rPr>
              <a:t> </a:t>
            </a:r>
            <a:r>
              <a:rPr lang="en-US" dirty="0" err="1">
                <a:latin typeface="Calibri"/>
                <a:ea typeface="Calibri"/>
                <a:cs typeface="Calibri"/>
              </a:rPr>
              <a:t>portjához</a:t>
            </a:r>
            <a:r>
              <a:rPr lang="en-US" dirty="0">
                <a:latin typeface="Calibri"/>
                <a:ea typeface="Calibri"/>
                <a:cs typeface="Calibri"/>
              </a:rPr>
              <a:t> a </a:t>
            </a:r>
            <a:r>
              <a:rPr lang="en-US" b="1" dirty="0" err="1">
                <a:latin typeface="Calibri"/>
                <a:ea typeface="Calibri"/>
                <a:cs typeface="Calibri"/>
              </a:rPr>
              <a:t>dolgozói</a:t>
            </a:r>
            <a:r>
              <a:rPr lang="en-US" b="1" dirty="0">
                <a:latin typeface="Calibri"/>
                <a:ea typeface="Calibri"/>
                <a:cs typeface="Calibri"/>
              </a:rPr>
              <a:t> </a:t>
            </a:r>
            <a:r>
              <a:rPr lang="en-US" dirty="0" err="1">
                <a:latin typeface="Calibri"/>
                <a:ea typeface="Calibri"/>
                <a:cs typeface="Calibri"/>
              </a:rPr>
              <a:t>hálózat</a:t>
            </a:r>
            <a:r>
              <a:rPr lang="en-US" dirty="0">
                <a:latin typeface="Calibri"/>
                <a:ea typeface="Calibri"/>
                <a:cs typeface="Calibri"/>
              </a:rPr>
              <a:t> </a:t>
            </a:r>
            <a:r>
              <a:rPr lang="en-US" dirty="0" err="1">
                <a:latin typeface="Calibri"/>
                <a:ea typeface="Calibri"/>
                <a:cs typeface="Calibri"/>
              </a:rPr>
              <a:t>tartozik</a:t>
            </a:r>
            <a:r>
              <a:rPr lang="en-US" dirty="0">
                <a:latin typeface="Calibri"/>
                <a:ea typeface="Calibri"/>
                <a:cs typeface="Calibri"/>
              </a:rPr>
              <a:t>, </a:t>
            </a:r>
            <a:r>
              <a:rPr lang="en-US" dirty="0" err="1">
                <a:latin typeface="Calibri"/>
                <a:ea typeface="Calibri"/>
                <a:cs typeface="Calibri"/>
              </a:rPr>
              <a:t>míg</a:t>
            </a:r>
            <a:r>
              <a:rPr lang="en-US" dirty="0">
                <a:latin typeface="Calibri"/>
                <a:ea typeface="Calibri"/>
                <a:cs typeface="Calibri"/>
              </a:rPr>
              <a:t> a </a:t>
            </a:r>
            <a:r>
              <a:rPr lang="en-US" b="1" dirty="0">
                <a:latin typeface="Calibri"/>
                <a:ea typeface="Calibri"/>
                <a:cs typeface="Calibri"/>
              </a:rPr>
              <a:t>g0/2</a:t>
            </a:r>
            <a:r>
              <a:rPr lang="en-US" dirty="0">
                <a:latin typeface="Calibri"/>
                <a:ea typeface="Calibri"/>
                <a:cs typeface="Calibri"/>
              </a:rPr>
              <a:t>-eshez </a:t>
            </a:r>
            <a:r>
              <a:rPr lang="en-US" dirty="0" err="1">
                <a:latin typeface="Calibri"/>
                <a:ea typeface="Calibri"/>
                <a:cs typeface="Calibri"/>
              </a:rPr>
              <a:t>az</a:t>
            </a:r>
            <a:r>
              <a:rPr lang="en-US" dirty="0">
                <a:latin typeface="Calibri"/>
                <a:ea typeface="Calibri"/>
                <a:cs typeface="Calibri"/>
              </a:rPr>
              <a:t> </a:t>
            </a:r>
            <a:r>
              <a:rPr lang="en-US" b="1" dirty="0" err="1">
                <a:latin typeface="Calibri"/>
                <a:ea typeface="Calibri"/>
                <a:cs typeface="Calibri"/>
              </a:rPr>
              <a:t>olvasói</a:t>
            </a:r>
            <a:r>
              <a:rPr lang="en-US" dirty="0">
                <a:latin typeface="Calibri"/>
                <a:ea typeface="Calibri"/>
                <a:cs typeface="Calibri"/>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10</a:t>
            </a:fld>
            <a:endParaRPr lang="en-GB"/>
          </a:p>
        </p:txBody>
      </p:sp>
    </p:spTree>
    <p:extLst>
      <p:ext uri="{BB962C8B-B14F-4D97-AF65-F5344CB8AC3E}">
        <p14:creationId xmlns:p14="http://schemas.microsoft.com/office/powerpoint/2010/main" val="63143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BG:</a:t>
            </a:r>
            <a:br>
              <a:rPr lang="hu-HU"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 </a:t>
            </a:r>
            <a:r>
              <a:rPr lang="en-US" dirty="0" err="1">
                <a:latin typeface="Calibri" panose="020F0502020204030204" pitchFamily="34" charset="0"/>
                <a:ea typeface="Calibri" panose="020F0502020204030204" pitchFamily="34" charset="0"/>
                <a:cs typeface="Calibri" panose="020F0502020204030204" pitchFamily="34" charset="0"/>
              </a:rPr>
              <a:t>telephely</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mérete</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és</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kisebb</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költségvetése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miatt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itt</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nem</a:t>
            </a:r>
            <a:r>
              <a:rPr lang="en-US" b="1" dirty="0">
                <a:latin typeface="Calibri" panose="020F0502020204030204" pitchFamily="34" charset="0"/>
                <a:ea typeface="Calibri" panose="020F0502020204030204" pitchFamily="34" charset="0"/>
                <a:cs typeface="Calibri" panose="020F0502020204030204" pitchFamily="34" charset="0"/>
              </a:rPr>
              <a:t> VLAN-</a:t>
            </a:r>
            <a:r>
              <a:rPr lang="en-US" b="1" dirty="0" err="1">
                <a:latin typeface="Calibri" panose="020F0502020204030204" pitchFamily="34" charset="0"/>
                <a:ea typeface="Calibri" panose="020F0502020204030204" pitchFamily="34" charset="0"/>
                <a:cs typeface="Calibri" panose="020F0502020204030204" pitchFamily="34" charset="0"/>
              </a:rPr>
              <a:t>okkal</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szegmentáljuk</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hálózatot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hanem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egyszerűen</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más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subnetbe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kerülnek</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dolgozók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és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olvasók</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A </a:t>
            </a:r>
            <a:r>
              <a:rPr lang="en-US" dirty="0" err="1">
                <a:latin typeface="Calibri" panose="020F0502020204030204" pitchFamily="34" charset="0"/>
                <a:ea typeface="Calibri" panose="020F0502020204030204" pitchFamily="34" charset="0"/>
                <a:cs typeface="Calibri" panose="020F0502020204030204" pitchFamily="34" charset="0"/>
              </a:rPr>
              <a:t>táblázatban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láthatók</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hálózatok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címei</a:t>
            </a:r>
            <a:r>
              <a:rPr lang="en-US" dirty="0">
                <a:latin typeface="Calibri" panose="020F0502020204030204" pitchFamily="34" charset="0"/>
                <a:ea typeface="Calibri" panose="020F0502020204030204" pitchFamily="34" charset="0"/>
                <a:cs typeface="Calibri" panose="020F0502020204030204" pitchFamily="34" charset="0"/>
              </a:rPr>
              <a:t>, mind </a:t>
            </a:r>
            <a:r>
              <a:rPr lang="en-US" dirty="0" err="1">
                <a:latin typeface="Calibri" panose="020F0502020204030204" pitchFamily="34" charset="0"/>
                <a:ea typeface="Calibri" panose="020F0502020204030204" pitchFamily="34" charset="0"/>
                <a:cs typeface="Calibri" panose="020F0502020204030204" pitchFamily="34" charset="0"/>
              </a:rPr>
              <a:t>az</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IPv4</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és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az</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IPv6</a:t>
            </a:r>
            <a:r>
              <a:rPr lang="en-US" dirty="0">
                <a:latin typeface="Calibri" panose="020F0502020204030204" pitchFamily="34" charset="0"/>
                <a:ea typeface="Calibri" panose="020F0502020204030204" pitchFamily="34" charset="0"/>
                <a:cs typeface="Calibri" panose="020F0502020204030204" pitchFamily="34" charset="0"/>
              </a:rPr>
              <a:t>-os </a:t>
            </a:r>
            <a:r>
              <a:rPr lang="en-US" dirty="0" err="1">
                <a:latin typeface="Calibri" panose="020F0502020204030204" pitchFamily="34" charset="0"/>
                <a:ea typeface="Calibri" panose="020F0502020204030204" pitchFamily="34" charset="0"/>
                <a:cs typeface="Calibri" panose="020F0502020204030204" pitchFamily="34" charset="0"/>
              </a:rPr>
              <a:t>címek</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err="1">
                <a:latin typeface="Calibri" panose="020F0502020204030204" pitchFamily="34" charset="0"/>
                <a:ea typeface="Calibri" panose="020F0502020204030204" pitchFamily="34" charset="0"/>
                <a:cs typeface="Calibri" panose="020F0502020204030204" pitchFamily="34" charset="0"/>
              </a:rPr>
              <a:t>Ezen</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telephelyen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még</a:t>
            </a:r>
            <a:r>
              <a:rPr lang="en-US" dirty="0">
                <a:latin typeface="Calibri" panose="020F0502020204030204" pitchFamily="34" charset="0"/>
                <a:ea typeface="Calibri" panose="020F0502020204030204" pitchFamily="34" charset="0"/>
                <a:cs typeface="Calibri" panose="020F0502020204030204" pitchFamily="34" charset="0"/>
              </a:rPr>
              <a:t> a</a:t>
            </a:r>
            <a:r>
              <a:rPr lang="en-US" b="1" dirty="0">
                <a:latin typeface="Calibri" panose="020F0502020204030204" pitchFamily="34" charset="0"/>
                <a:ea typeface="Calibri" panose="020F0502020204030204" pitchFamily="34" charset="0"/>
                <a:cs typeface="Calibri" panose="020F0502020204030204" pitchFamily="34" charset="0"/>
              </a:rPr>
              <a:t> DHCP </a:t>
            </a:r>
            <a:r>
              <a:rPr lang="en-US" b="1" dirty="0" err="1">
                <a:latin typeface="Calibri" panose="020F0502020204030204" pitchFamily="34" charset="0"/>
                <a:ea typeface="Calibri" panose="020F0502020204030204" pitchFamily="34" charset="0"/>
                <a:cs typeface="Calibri" panose="020F0502020204030204" pitchFamily="34" charset="0"/>
              </a:rPr>
              <a:t>szerverként</a:t>
            </a:r>
            <a:r>
              <a:rPr lang="en-US" b="1" dirty="0">
                <a:latin typeface="Calibri" panose="020F0502020204030204" pitchFamily="34" charset="0"/>
                <a:ea typeface="Calibri" panose="020F0502020204030204" pitchFamily="34" charset="0"/>
                <a:cs typeface="Calibri" panose="020F0502020204030204" pitchFamily="34" charset="0"/>
              </a:rPr>
              <a:t> is a router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működik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melyen</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állapottartó</a:t>
            </a:r>
            <a:r>
              <a:rPr lang="en-US" b="1" dirty="0">
                <a:latin typeface="Calibri" panose="020F0502020204030204" pitchFamily="34" charset="0"/>
                <a:ea typeface="Calibri" panose="020F0502020204030204" pitchFamily="34" charset="0"/>
                <a:cs typeface="Calibri" panose="020F0502020204030204" pitchFamily="34" charset="0"/>
              </a:rPr>
              <a:t> DHCPv6</a:t>
            </a:r>
            <a:r>
              <a:rPr lang="en-US" dirty="0">
                <a:latin typeface="Calibri" panose="020F0502020204030204" pitchFamily="34" charset="0"/>
                <a:ea typeface="Calibri" panose="020F0502020204030204" pitchFamily="34" charset="0"/>
                <a:cs typeface="Calibri" panose="020F0502020204030204" pitchFamily="34" charset="0"/>
              </a:rPr>
              <a:t>-ot </a:t>
            </a:r>
            <a:r>
              <a:rPr lang="en-US" dirty="0" err="1">
                <a:latin typeface="Calibri" panose="020F0502020204030204" pitchFamily="34" charset="0"/>
                <a:ea typeface="Calibri" panose="020F0502020204030204" pitchFamily="34" charset="0"/>
                <a:cs typeface="Calibri" panose="020F0502020204030204" pitchFamily="34" charset="0"/>
              </a:rPr>
              <a:t>konfiguráltunk</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And so, this concludes the section in our presentation about networking. Thus I would like to state what I had contributed to the project. My main working area was obviously focused on networking, I </a:t>
            </a:r>
            <a:r>
              <a:rPr lang="en-US" dirty="0" err="1">
                <a:latin typeface="Calibri" panose="020F0502020204030204" pitchFamily="34" charset="0"/>
                <a:ea typeface="Calibri" panose="020F0502020204030204" pitchFamily="34" charset="0"/>
                <a:cs typeface="Calibri" panose="020F0502020204030204" pitchFamily="34" charset="0"/>
              </a:rPr>
              <a:t>archited</a:t>
            </a:r>
            <a:r>
              <a:rPr lang="en-US" dirty="0">
                <a:latin typeface="Calibri" panose="020F0502020204030204" pitchFamily="34" charset="0"/>
                <a:ea typeface="Calibri" panose="020F0502020204030204" pitchFamily="34" charset="0"/>
                <a:cs typeface="Calibri" panose="020F0502020204030204" pitchFamily="34" charset="0"/>
              </a:rPr>
              <a:t> the network which we're presenting, and so of course with the help of Marci, configured it, both the simulation and the prototype which you can see on video. I had also written and compiled the "test cases" which we have also submitted prior to this presentation. However, it was all three of us that went through it, and documented our findings for each case.</a:t>
            </a:r>
          </a:p>
        </p:txBody>
      </p:sp>
      <p:sp>
        <p:nvSpPr>
          <p:cNvPr id="4" name="Slide Number Placeholder 3"/>
          <p:cNvSpPr>
            <a:spLocks noGrp="1"/>
          </p:cNvSpPr>
          <p:nvPr>
            <p:ph type="sldNum" sz="quarter" idx="5"/>
          </p:nvPr>
        </p:nvSpPr>
        <p:spPr/>
        <p:txBody>
          <a:bodyPr/>
          <a:lstStyle/>
          <a:p>
            <a:fld id="{2C0D6FDA-0F32-404A-BD47-36F42285E4AB}" type="slidenum">
              <a:rPr lang="en-GB" smtClean="0"/>
              <a:t>11</a:t>
            </a:fld>
            <a:endParaRPr lang="en-GB"/>
          </a:p>
        </p:txBody>
      </p:sp>
    </p:spTree>
    <p:extLst>
      <p:ext uri="{BB962C8B-B14F-4D97-AF65-F5344CB8AC3E}">
        <p14:creationId xmlns:p14="http://schemas.microsoft.com/office/powerpoint/2010/main" val="123824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a:ea typeface="Calibri"/>
                <a:cs typeface="Calibri"/>
              </a:rPr>
              <a:t>BG:</a:t>
            </a:r>
          </a:p>
          <a:p>
            <a:r>
              <a:rPr lang="hu-HU" dirty="0">
                <a:latin typeface="Calibri"/>
                <a:ea typeface="Calibri"/>
                <a:cs typeface="Calibri"/>
              </a:rPr>
              <a:t>Én pedig Bende Ákos Györgynek adnám most át a szót.</a:t>
            </a:r>
            <a:br>
              <a:rPr lang="hu-HU" dirty="0">
                <a:latin typeface="Calibri"/>
                <a:ea typeface="Calibri"/>
                <a:cs typeface="Calibri"/>
              </a:rPr>
            </a:br>
            <a:endParaRPr lang="hu-HU" dirty="0">
              <a:latin typeface="Calibri"/>
              <a:ea typeface="Calibri"/>
              <a:cs typeface="Calibri"/>
            </a:endParaRPr>
          </a:p>
          <a:p>
            <a:r>
              <a:rPr lang="hu-HU" dirty="0">
                <a:latin typeface="Calibri"/>
                <a:ea typeface="Calibri"/>
                <a:cs typeface="Calibri"/>
              </a:rPr>
              <a:t>BÁGY:</a:t>
            </a:r>
            <a:br>
              <a:rPr lang="hu-HU" dirty="0">
                <a:latin typeface="Calibri"/>
                <a:ea typeface="Calibri"/>
                <a:cs typeface="Calibri"/>
              </a:rPr>
            </a:br>
            <a:r>
              <a:rPr lang="hu-HU" dirty="0">
                <a:latin typeface="Calibri"/>
                <a:ea typeface="Calibri"/>
                <a:cs typeface="Calibri"/>
              </a:rPr>
              <a:t>Köszönöm szépen, Bencsik Gergő. Bende Ákos György vagyok, én foglalkoztam a szerverekkel. </a:t>
            </a:r>
            <a:r>
              <a:rPr lang="en-US" dirty="0" err="1">
                <a:latin typeface="Calibri"/>
                <a:ea typeface="Calibri"/>
                <a:cs typeface="Calibri"/>
              </a:rPr>
              <a:t>Térjünk</a:t>
            </a:r>
            <a:r>
              <a:rPr lang="en-US" dirty="0">
                <a:latin typeface="Calibri"/>
                <a:ea typeface="Calibri"/>
                <a:cs typeface="Calibri"/>
              </a:rPr>
              <a:t> </a:t>
            </a:r>
            <a:r>
              <a:rPr lang="en-US" dirty="0" err="1">
                <a:latin typeface="Calibri"/>
                <a:ea typeface="Calibri"/>
                <a:cs typeface="Calibri"/>
              </a:rPr>
              <a:t>rá</a:t>
            </a:r>
            <a:r>
              <a:rPr lang="en-US" dirty="0">
                <a:latin typeface="Calibri"/>
                <a:ea typeface="Calibri"/>
                <a:cs typeface="Calibri"/>
              </a:rPr>
              <a:t> a </a:t>
            </a:r>
            <a:r>
              <a:rPr lang="en-US" dirty="0" err="1">
                <a:latin typeface="Calibri"/>
                <a:ea typeface="Calibri"/>
                <a:cs typeface="Calibri"/>
              </a:rPr>
              <a:t>szerverekre</a:t>
            </a:r>
            <a:r>
              <a:rPr lang="en-US" dirty="0">
                <a:latin typeface="Calibri"/>
                <a:ea typeface="Calibri"/>
                <a:cs typeface="Calibri"/>
              </a:rPr>
              <a:t>!</a:t>
            </a:r>
            <a:r>
              <a:rPr lang="hu-HU" dirty="0">
                <a:latin typeface="Calibri"/>
                <a:ea typeface="Calibri"/>
                <a:cs typeface="Calibri"/>
              </a:rPr>
              <a:t> Windows és Linux szervereket is használunk egyaránt a fővárosi és körúti telepeken. Úgy döntöttünk, hogy </a:t>
            </a:r>
            <a:r>
              <a:rPr lang="hu-HU" b="1" dirty="0">
                <a:latin typeface="Calibri"/>
                <a:ea typeface="Calibri"/>
                <a:cs typeface="Calibri"/>
              </a:rPr>
              <a:t>a fő szolgáltatásokat a Windows szervereken </a:t>
            </a:r>
            <a:r>
              <a:rPr lang="hu-HU" dirty="0">
                <a:latin typeface="Calibri"/>
                <a:ea typeface="Calibri"/>
                <a:cs typeface="Calibri"/>
              </a:rPr>
              <a:t>állítjuk be, a </a:t>
            </a:r>
            <a:r>
              <a:rPr lang="hu-HU" b="1" dirty="0">
                <a:latin typeface="Calibri"/>
                <a:ea typeface="Calibri"/>
                <a:cs typeface="Calibri"/>
              </a:rPr>
              <a:t>könnyebb karbantartás és menedzsment </a:t>
            </a:r>
            <a:r>
              <a:rPr lang="hu-HU" dirty="0">
                <a:latin typeface="Calibri"/>
                <a:ea typeface="Calibri"/>
                <a:cs typeface="Calibri"/>
              </a:rPr>
              <a:t>érdekében. </a:t>
            </a:r>
            <a:r>
              <a:rPr lang="hu-HU" b="1" dirty="0">
                <a:latin typeface="Calibri"/>
                <a:ea typeface="Calibri"/>
                <a:cs typeface="Calibri"/>
              </a:rPr>
              <a:t>A Linux szervereken mellékes szolgáltatások </a:t>
            </a:r>
            <a:r>
              <a:rPr lang="hu-HU" dirty="0">
                <a:latin typeface="Calibri"/>
                <a:ea typeface="Calibri"/>
                <a:cs typeface="Calibri"/>
              </a:rPr>
              <a:t>futnak csak.</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2C0D6FDA-0F32-404A-BD47-36F42285E4AB}" type="slidenum">
              <a:rPr lang="en-GB" smtClean="0"/>
              <a:t>12</a:t>
            </a:fld>
            <a:endParaRPr lang="en-GB"/>
          </a:p>
        </p:txBody>
      </p:sp>
    </p:spTree>
    <p:extLst>
      <p:ext uri="{BB962C8B-B14F-4D97-AF65-F5344CB8AC3E}">
        <p14:creationId xmlns:p14="http://schemas.microsoft.com/office/powerpoint/2010/main" val="2936853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685800" y="1143000"/>
            <a:ext cx="5486400" cy="3086100"/>
          </a:xfrm>
          <a:prstGeom prst="rect">
            <a:avLst/>
          </a:prstGeo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a:latin typeface="Calibri" panose="020F0502020204030204" pitchFamily="34" charset="0"/>
                <a:ea typeface="Calibri" panose="020F0502020204030204" pitchFamily="34" charset="0"/>
                <a:cs typeface="Calibri" panose="020F0502020204030204" pitchFamily="34" charset="0"/>
              </a:rPr>
              <a:t>BÁGY:</a:t>
            </a:r>
            <a:br>
              <a:rPr lang="hu-HU" sz="1200" dirty="0">
                <a:latin typeface="Calibri" panose="020F0502020204030204" pitchFamily="34" charset="0"/>
                <a:ea typeface="Calibri" panose="020F0502020204030204" pitchFamily="34" charset="0"/>
                <a:cs typeface="Calibri" panose="020F0502020204030204" pitchFamily="34" charset="0"/>
              </a:rPr>
            </a:br>
            <a:r>
              <a:rPr lang="hu-HU" sz="1200" dirty="0">
                <a:latin typeface="Calibri" panose="020F0502020204030204" pitchFamily="34" charset="0"/>
                <a:ea typeface="Calibri" panose="020F0502020204030204" pitchFamily="34" charset="0"/>
                <a:cs typeface="Calibri" panose="020F0502020204030204" pitchFamily="34" charset="0"/>
              </a:rPr>
              <a:t>Tehát a Windows (ez a 2022 évi (standard) szerver kiadás, grafikus felhasználófelülettel) szerveren futnak </a:t>
            </a:r>
            <a:r>
              <a:rPr lang="hu-HU" sz="1200" b="1" dirty="0">
                <a:latin typeface="Calibri" panose="020F0502020204030204" pitchFamily="34" charset="0"/>
                <a:ea typeface="Calibri" panose="020F0502020204030204" pitchFamily="34" charset="0"/>
                <a:cs typeface="Calibri" panose="020F0502020204030204" pitchFamily="34" charset="0"/>
              </a:rPr>
              <a:t>a fő szolgáltatások</a:t>
            </a:r>
            <a:r>
              <a:rPr lang="hu-HU" sz="1200" dirty="0">
                <a:latin typeface="Calibri" panose="020F0502020204030204" pitchFamily="34" charset="0"/>
                <a:ea typeface="Calibri" panose="020F0502020204030204" pitchFamily="34" charset="0"/>
                <a:cs typeface="Calibri" panose="020F0502020204030204" pitchFamily="34" charset="0"/>
              </a:rPr>
              <a:t>. A </a:t>
            </a:r>
            <a:r>
              <a:rPr lang="hu-HU" sz="1200" b="1" dirty="0">
                <a:latin typeface="Calibri" panose="020F0502020204030204" pitchFamily="34" charset="0"/>
                <a:ea typeface="Calibri" panose="020F0502020204030204" pitchFamily="34" charset="0"/>
                <a:cs typeface="Calibri" panose="020F0502020204030204" pitchFamily="34" charset="0"/>
              </a:rPr>
              <a:t>DHCP-t és a DNS-t </a:t>
            </a:r>
            <a:r>
              <a:rPr lang="hu-HU" sz="1200" dirty="0">
                <a:latin typeface="Calibri" panose="020F0502020204030204" pitchFamily="34" charset="0"/>
                <a:ea typeface="Calibri" panose="020F0502020204030204" pitchFamily="34" charset="0"/>
                <a:cs typeface="Calibri" panose="020F0502020204030204" pitchFamily="34" charset="0"/>
              </a:rPr>
              <a:t>is ez a szerver </a:t>
            </a:r>
            <a:r>
              <a:rPr lang="hu-HU" sz="1200" b="1" dirty="0">
                <a:latin typeface="Calibri" panose="020F0502020204030204" pitchFamily="34" charset="0"/>
                <a:ea typeface="Calibri" panose="020F0502020204030204" pitchFamily="34" charset="0"/>
                <a:cs typeface="Calibri" panose="020F0502020204030204" pitchFamily="34" charset="0"/>
              </a:rPr>
              <a:t>szolgáltatja</a:t>
            </a:r>
            <a:r>
              <a:rPr lang="hu-HU" sz="1200" dirty="0">
                <a:latin typeface="Calibri" panose="020F0502020204030204" pitchFamily="34" charset="0"/>
                <a:ea typeface="Calibri" panose="020F0502020204030204" pitchFamily="34" charset="0"/>
                <a:cs typeface="Calibri" panose="020F0502020204030204" pitchFamily="34" charset="0"/>
              </a:rPr>
              <a:t>. A szerver </a:t>
            </a:r>
            <a:r>
              <a:rPr lang="hu-HU" sz="1200" b="1" dirty="0">
                <a:latin typeface="Calibri" panose="020F0502020204030204" pitchFamily="34" charset="0"/>
                <a:ea typeface="Calibri" panose="020F0502020204030204" pitchFamily="34" charset="0"/>
                <a:cs typeface="Calibri" panose="020F0502020204030204" pitchFamily="34" charset="0"/>
              </a:rPr>
              <a:t>nyilvántartja a belső, külső és szolgáltatási hálózatokhoz tartozó címkiosztási tartományokat</a:t>
            </a:r>
            <a:r>
              <a:rPr lang="hu-HU" sz="1200" dirty="0">
                <a:latin typeface="Calibri" panose="020F0502020204030204" pitchFamily="34" charset="0"/>
                <a:ea typeface="Calibri" panose="020F0502020204030204" pitchFamily="34" charset="0"/>
                <a:cs typeface="Calibri" panose="020F0502020204030204" pitchFamily="34" charset="0"/>
              </a:rPr>
              <a:t>, és IP-címeket oszt ki az ezekhez tartozó eszközöknek.</a:t>
            </a:r>
            <a:r>
              <a:rPr lang="hu-HU" sz="1200" b="0" i="0" dirty="0">
                <a:effectLst/>
                <a:latin typeface="Calibri" panose="020F0502020204030204" pitchFamily="34" charset="0"/>
                <a:ea typeface="Calibri" panose="020F0502020204030204" pitchFamily="34" charset="0"/>
                <a:cs typeface="Calibri" panose="020F0502020204030204" pitchFamily="34" charset="0"/>
              </a:rPr>
              <a:t> </a:t>
            </a:r>
            <a:r>
              <a:rPr lang="hu-HU" sz="1200" dirty="0">
                <a:latin typeface="Calibri" panose="020F0502020204030204" pitchFamily="34" charset="0"/>
                <a:ea typeface="Calibri" panose="020F0502020204030204" pitchFamily="34" charset="0"/>
                <a:cs typeface="Calibri" panose="020F0502020204030204" pitchFamily="34" charset="0"/>
              </a:rPr>
              <a:t>A </a:t>
            </a:r>
            <a:r>
              <a:rPr lang="hu-HU" sz="1200" b="1" dirty="0">
                <a:latin typeface="Calibri" panose="020F0502020204030204" pitchFamily="34" charset="0"/>
                <a:ea typeface="Calibri" panose="020F0502020204030204" pitchFamily="34" charset="0"/>
                <a:cs typeface="Calibri" panose="020F0502020204030204" pitchFamily="34" charset="0"/>
              </a:rPr>
              <a:t>DNS-szerver tárolja a hálózati eszközök neveit és IP-címeit </a:t>
            </a:r>
            <a:r>
              <a:rPr lang="hu-HU" sz="1200" dirty="0">
                <a:latin typeface="Calibri" panose="020F0502020204030204" pitchFamily="34" charset="0"/>
                <a:ea typeface="Calibri" panose="020F0502020204030204" pitchFamily="34" charset="0"/>
                <a:cs typeface="Calibri" panose="020F0502020204030204" pitchFamily="34" charset="0"/>
              </a:rPr>
              <a:t>(A rekordokat), így azok név alapján elérhetők. Ide tartozik például a </a:t>
            </a:r>
            <a:r>
              <a:rPr lang="hu-HU" sz="1200" dirty="0" err="1">
                <a:latin typeface="Calibri" panose="020F0502020204030204" pitchFamily="34" charset="0"/>
                <a:ea typeface="Calibri" panose="020F0502020204030204" pitchFamily="34" charset="0"/>
                <a:cs typeface="Calibri" panose="020F0502020204030204" pitchFamily="34" charset="0"/>
              </a:rPr>
              <a:t>winserver</a:t>
            </a:r>
            <a:r>
              <a:rPr lang="hu-HU" sz="1200" dirty="0">
                <a:latin typeface="Calibri" panose="020F0502020204030204" pitchFamily="34" charset="0"/>
                <a:ea typeface="Calibri" panose="020F0502020204030204" pitchFamily="34" charset="0"/>
                <a:cs typeface="Calibri" panose="020F0502020204030204" pitchFamily="34" charset="0"/>
              </a:rPr>
              <a:t>, </a:t>
            </a:r>
            <a:r>
              <a:rPr lang="hu-HU" sz="1200" dirty="0" err="1">
                <a:latin typeface="Calibri" panose="020F0502020204030204" pitchFamily="34" charset="0"/>
                <a:ea typeface="Calibri" panose="020F0502020204030204" pitchFamily="34" charset="0"/>
                <a:cs typeface="Calibri" panose="020F0502020204030204" pitchFamily="34" charset="0"/>
              </a:rPr>
              <a:t>routerone</a:t>
            </a:r>
            <a:r>
              <a:rPr lang="hu-HU" sz="1200" dirty="0">
                <a:latin typeface="Calibri" panose="020F0502020204030204" pitchFamily="34" charset="0"/>
                <a:ea typeface="Calibri" panose="020F0502020204030204" pitchFamily="34" charset="0"/>
                <a:cs typeface="Calibri" panose="020F0502020204030204" pitchFamily="34" charset="0"/>
              </a:rPr>
              <a:t> vagy a </a:t>
            </a:r>
            <a:r>
              <a:rPr lang="hu-HU" sz="1200" dirty="0" err="1">
                <a:latin typeface="Calibri" panose="020F0502020204030204" pitchFamily="34" charset="0"/>
                <a:ea typeface="Calibri" panose="020F0502020204030204" pitchFamily="34" charset="0"/>
                <a:cs typeface="Calibri" panose="020F0502020204030204" pitchFamily="34" charset="0"/>
              </a:rPr>
              <a:t>switchone</a:t>
            </a:r>
            <a:r>
              <a:rPr lang="hu-HU" sz="1200" dirty="0">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a:latin typeface="Calibri" panose="020F0502020204030204" pitchFamily="34" charset="0"/>
                <a:ea typeface="Calibri" panose="020F0502020204030204" pitchFamily="34" charset="0"/>
                <a:cs typeface="Calibri" panose="020F0502020204030204" pitchFamily="34" charset="0"/>
              </a:rPr>
              <a:t>IIS-</a:t>
            </a:r>
            <a:r>
              <a:rPr lang="hu-HU" sz="1200" dirty="0" err="1">
                <a:latin typeface="Calibri" panose="020F0502020204030204" pitchFamily="34" charset="0"/>
                <a:ea typeface="Calibri" panose="020F0502020204030204" pitchFamily="34" charset="0"/>
                <a:cs typeface="Calibri" panose="020F0502020204030204" pitchFamily="34" charset="0"/>
              </a:rPr>
              <a:t>sel</a:t>
            </a:r>
            <a:r>
              <a:rPr lang="hu-HU" sz="1200" dirty="0">
                <a:latin typeface="Calibri" panose="020F0502020204030204" pitchFamily="34" charset="0"/>
                <a:ea typeface="Calibri" panose="020F0502020204030204" pitchFamily="34" charset="0"/>
                <a:cs typeface="Calibri" panose="020F0502020204030204" pitchFamily="34" charset="0"/>
              </a:rPr>
              <a:t> (Internet </a:t>
            </a:r>
            <a:r>
              <a:rPr lang="hu-HU" sz="1200" dirty="0" err="1">
                <a:latin typeface="Calibri" panose="020F0502020204030204" pitchFamily="34" charset="0"/>
                <a:ea typeface="Calibri" panose="020F0502020204030204" pitchFamily="34" charset="0"/>
                <a:cs typeface="Calibri" panose="020F0502020204030204" pitchFamily="34" charset="0"/>
              </a:rPr>
              <a:t>Information</a:t>
            </a:r>
            <a:r>
              <a:rPr lang="hu-HU" sz="1200" dirty="0">
                <a:latin typeface="Calibri" panose="020F0502020204030204" pitchFamily="34" charset="0"/>
                <a:ea typeface="Calibri" panose="020F0502020204030204" pitchFamily="34" charset="0"/>
                <a:cs typeface="Calibri" panose="020F0502020204030204" pitchFamily="34" charset="0"/>
              </a:rPr>
              <a:t> </a:t>
            </a:r>
            <a:r>
              <a:rPr lang="hu-HU" sz="1200" dirty="0" err="1">
                <a:latin typeface="Calibri" panose="020F0502020204030204" pitchFamily="34" charset="0"/>
                <a:ea typeface="Calibri" panose="020F0502020204030204" pitchFamily="34" charset="0"/>
                <a:cs typeface="Calibri" panose="020F0502020204030204" pitchFamily="34" charset="0"/>
              </a:rPr>
              <a:t>Services</a:t>
            </a:r>
            <a:r>
              <a:rPr lang="hu-HU" sz="1200" dirty="0">
                <a:latin typeface="Calibri" panose="020F0502020204030204" pitchFamily="34" charset="0"/>
                <a:ea typeface="Calibri" panose="020F0502020204030204" pitchFamily="34" charset="0"/>
                <a:cs typeface="Calibri" panose="020F0502020204030204" pitchFamily="34" charset="0"/>
              </a:rPr>
              <a:t>) beállítottuk a </a:t>
            </a:r>
            <a:r>
              <a:rPr lang="hu-HU" sz="1200" b="1" dirty="0">
                <a:latin typeface="Calibri" panose="020F0502020204030204" pitchFamily="34" charset="0"/>
                <a:ea typeface="Calibri" panose="020F0502020204030204" pitchFamily="34" charset="0"/>
                <a:cs typeface="Calibri" panose="020F0502020204030204" pitchFamily="34" charset="0"/>
              </a:rPr>
              <a:t>webszervert</a:t>
            </a:r>
            <a:r>
              <a:rPr lang="hu-HU" sz="1200" dirty="0">
                <a:latin typeface="Calibri" panose="020F0502020204030204" pitchFamily="34" charset="0"/>
                <a:ea typeface="Calibri" panose="020F0502020204030204" pitchFamily="34" charset="0"/>
                <a:cs typeface="Calibri" panose="020F0502020204030204" pitchFamily="34" charset="0"/>
              </a:rPr>
              <a:t>, </a:t>
            </a:r>
            <a:r>
              <a:rPr lang="hu-HU" sz="1200" b="1" dirty="0">
                <a:latin typeface="Calibri" panose="020F0502020204030204" pitchFamily="34" charset="0"/>
                <a:ea typeface="Calibri" panose="020F0502020204030204" pitchFamily="34" charset="0"/>
                <a:cs typeface="Calibri" panose="020F0502020204030204" pitchFamily="34" charset="0"/>
              </a:rPr>
              <a:t>a kollerkonyvtar.hu </a:t>
            </a:r>
            <a:r>
              <a:rPr lang="hu-HU" sz="1200" b="1" dirty="0" err="1">
                <a:latin typeface="Calibri" panose="020F0502020204030204" pitchFamily="34" charset="0"/>
                <a:ea typeface="Calibri" panose="020F0502020204030204" pitchFamily="34" charset="0"/>
                <a:cs typeface="Calibri" panose="020F0502020204030204" pitchFamily="34" charset="0"/>
              </a:rPr>
              <a:t>domain-nel</a:t>
            </a:r>
            <a:r>
              <a:rPr lang="hu-HU" sz="1200" dirty="0">
                <a:latin typeface="Calibri" panose="020F0502020204030204" pitchFamily="34" charset="0"/>
                <a:ea typeface="Calibri" panose="020F0502020204030204" pitchFamily="34" charset="0"/>
                <a:cs typeface="Calibri" panose="020F0502020204030204" pitchFamily="34" charset="0"/>
              </a:rPr>
              <a:t>.</a:t>
            </a:r>
            <a:r>
              <a:rPr lang="hu-HU" sz="1200" b="0" i="0" dirty="0">
                <a:effectLst/>
                <a:latin typeface="Calibri" panose="020F0502020204030204" pitchFamily="34" charset="0"/>
                <a:ea typeface="Calibri" panose="020F0502020204030204" pitchFamily="34" charset="0"/>
                <a:cs typeface="Calibri" panose="020F0502020204030204" pitchFamily="34" charset="0"/>
              </a:rPr>
              <a:t> </a:t>
            </a:r>
            <a:r>
              <a:rPr lang="hu-HU" sz="1200" dirty="0">
                <a:latin typeface="Calibri" panose="020F0502020204030204" pitchFamily="34" charset="0"/>
                <a:ea typeface="Calibri" panose="020F0502020204030204" pitchFamily="34" charset="0"/>
                <a:cs typeface="Calibri" panose="020F0502020204030204" pitchFamily="34" charset="0"/>
              </a:rPr>
              <a:t>Be van kapcsolva az </a:t>
            </a:r>
            <a:r>
              <a:rPr lang="hu-HU" sz="1200" b="1" dirty="0">
                <a:latin typeface="Calibri" panose="020F0502020204030204" pitchFamily="34" charset="0"/>
                <a:ea typeface="Calibri" panose="020F0502020204030204" pitchFamily="34" charset="0"/>
                <a:cs typeface="Calibri" panose="020F0502020204030204" pitchFamily="34" charset="0"/>
              </a:rPr>
              <a:t>automatikus biztonsági mentés</a:t>
            </a:r>
            <a:r>
              <a:rPr lang="hu-HU" sz="1200" dirty="0">
                <a:latin typeface="Calibri" panose="020F0502020204030204" pitchFamily="34" charset="0"/>
                <a:ea typeface="Calibri" panose="020F0502020204030204" pitchFamily="34" charset="0"/>
                <a:cs typeface="Calibri" panose="020F0502020204030204" pitchFamily="34" charset="0"/>
              </a:rPr>
              <a:t>, mindennap éjszaka 2:00-kor készül egy új mentés. Az </a:t>
            </a:r>
            <a:r>
              <a:rPr lang="hu-HU" sz="1200" b="1" dirty="0">
                <a:latin typeface="Calibri" panose="020F0502020204030204" pitchFamily="34" charset="0"/>
                <a:ea typeface="Calibri" panose="020F0502020204030204" pitchFamily="34" charset="0"/>
                <a:cs typeface="Calibri" panose="020F0502020204030204" pitchFamily="34" charset="0"/>
              </a:rPr>
              <a:t>ügyfél nem kért backup szervert</a:t>
            </a:r>
            <a:r>
              <a:rPr lang="hu-HU" sz="1200" dirty="0">
                <a:latin typeface="Calibri" panose="020F0502020204030204" pitchFamily="34" charset="0"/>
                <a:ea typeface="Calibri" panose="020F0502020204030204" pitchFamily="34" charset="0"/>
                <a:cs typeface="Calibri" panose="020F0502020204030204" pitchFamily="34" charset="0"/>
              </a:rPr>
              <a:t>, ezt majd a jövőben szeretnék igényelni (</a:t>
            </a:r>
            <a:r>
              <a:rPr lang="hu-HU" sz="1200" b="1" dirty="0" err="1">
                <a:latin typeface="Calibri" panose="020F0502020204030204" pitchFamily="34" charset="0"/>
                <a:ea typeface="Calibri" panose="020F0502020204030204" pitchFamily="34" charset="0"/>
                <a:cs typeface="Calibri" panose="020F0502020204030204" pitchFamily="34" charset="0"/>
              </a:rPr>
              <a:t>Failover</a:t>
            </a:r>
            <a:r>
              <a:rPr lang="hu-HU" sz="1200" b="1" dirty="0">
                <a:latin typeface="Calibri" panose="020F0502020204030204" pitchFamily="34" charset="0"/>
                <a:ea typeface="Calibri" panose="020F0502020204030204" pitchFamily="34" charset="0"/>
                <a:cs typeface="Calibri" panose="020F0502020204030204" pitchFamily="34" charset="0"/>
              </a:rPr>
              <a:t>-re</a:t>
            </a:r>
            <a:r>
              <a:rPr lang="hu-HU" sz="1200" dirty="0">
                <a:latin typeface="Calibri" panose="020F0502020204030204" pitchFamily="34" charset="0"/>
                <a:ea typeface="Calibri" panose="020F0502020204030204" pitchFamily="34" charset="0"/>
                <a:cs typeface="Calibri" panose="020F0502020204030204" pitchFamily="34" charset="0"/>
              </a:rPr>
              <a:t> fogjuk konfigurálni).</a:t>
            </a:r>
          </a:p>
        </p:txBody>
      </p:sp>
      <p:sp>
        <p:nvSpPr>
          <p:cNvPr id="4" name="Dia számának helye 3"/>
          <p:cNvSpPr>
            <a:spLocks noGrp="1"/>
          </p:cNvSpPr>
          <p:nvPr>
            <p:ph type="sldNum" sz="quarter" idx="5"/>
          </p:nvPr>
        </p:nvSpPr>
        <p:spPr/>
        <p:txBody>
          <a:bodyPr/>
          <a:lstStyle/>
          <a:p>
            <a:fld id="{2C0D6FDA-0F32-404A-BD47-36F42285E4AB}" type="slidenum">
              <a:rPr lang="en-GB" smtClean="0"/>
              <a:t>13</a:t>
            </a:fld>
            <a:endParaRPr lang="en-GB"/>
          </a:p>
        </p:txBody>
      </p:sp>
    </p:spTree>
    <p:extLst>
      <p:ext uri="{BB962C8B-B14F-4D97-AF65-F5344CB8AC3E}">
        <p14:creationId xmlns:p14="http://schemas.microsoft.com/office/powerpoint/2010/main" val="490977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685800" y="1143000"/>
            <a:ext cx="5486400" cy="3086100"/>
          </a:xfrm>
          <a:prstGeom prst="rect">
            <a:avLst/>
          </a:prstGeo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latin typeface="Calibri" panose="020F0502020204030204" pitchFamily="34" charset="0"/>
                <a:ea typeface="Calibri" panose="020F0502020204030204" pitchFamily="34" charset="0"/>
                <a:cs typeface="Calibri" panose="020F0502020204030204" pitchFamily="34" charset="0"/>
              </a:rPr>
              <a:t>BÁGY:</a:t>
            </a:r>
            <a:br>
              <a:rPr lang="hu-HU" dirty="0">
                <a:latin typeface="Calibri" panose="020F0502020204030204" pitchFamily="34" charset="0"/>
                <a:ea typeface="Calibri" panose="020F0502020204030204" pitchFamily="34" charset="0"/>
                <a:cs typeface="Calibri" panose="020F0502020204030204" pitchFamily="34" charset="0"/>
              </a:rPr>
            </a:br>
            <a:r>
              <a:rPr lang="hu-HU" dirty="0">
                <a:latin typeface="Calibri" panose="020F0502020204030204" pitchFamily="34" charset="0"/>
                <a:ea typeface="Calibri" panose="020F0502020204030204" pitchFamily="34" charset="0"/>
                <a:cs typeface="Calibri" panose="020F0502020204030204" pitchFamily="34" charset="0"/>
              </a:rPr>
              <a:t>A könyvtáraknak szükségük van </a:t>
            </a:r>
            <a:r>
              <a:rPr lang="hu-HU" b="1" dirty="0">
                <a:latin typeface="Calibri" panose="020F0502020204030204" pitchFamily="34" charset="0"/>
                <a:ea typeface="Calibri" panose="020F0502020204030204" pitchFamily="34" charset="0"/>
                <a:cs typeface="Calibri" panose="020F0502020204030204" pitchFamily="34" charset="0"/>
              </a:rPr>
              <a:t>címtárra, a felhasználók kezeléséhez</a:t>
            </a:r>
            <a:r>
              <a:rPr lang="hu-HU" dirty="0">
                <a:latin typeface="Calibri" panose="020F0502020204030204" pitchFamily="34" charset="0"/>
                <a:ea typeface="Calibri" panose="020F0502020204030204" pitchFamily="34" charset="0"/>
                <a:cs typeface="Calibri" panose="020F0502020204030204" pitchFamily="34" charset="0"/>
              </a:rPr>
              <a:t>. Az </a:t>
            </a:r>
            <a:r>
              <a:rPr lang="hu-HU" b="1" dirty="0" err="1">
                <a:latin typeface="Calibri" panose="020F0502020204030204" pitchFamily="34" charset="0"/>
                <a:ea typeface="Calibri" panose="020F0502020204030204" pitchFamily="34" charset="0"/>
                <a:cs typeface="Calibri" panose="020F0502020204030204" pitchFamily="34" charset="0"/>
              </a:rPr>
              <a:t>Active</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Directory</a:t>
            </a:r>
            <a:r>
              <a:rPr lang="hu-HU" b="1" dirty="0">
                <a:latin typeface="Calibri" panose="020F0502020204030204" pitchFamily="34" charset="0"/>
                <a:ea typeface="Calibri" panose="020F0502020204030204" pitchFamily="34" charset="0"/>
                <a:cs typeface="Calibri" panose="020F0502020204030204" pitchFamily="34" charset="0"/>
              </a:rPr>
              <a:t> </a:t>
            </a:r>
            <a:r>
              <a:rPr lang="hu-HU" dirty="0">
                <a:latin typeface="Calibri" panose="020F0502020204030204" pitchFamily="34" charset="0"/>
                <a:ea typeface="Calibri" panose="020F0502020204030204" pitchFamily="34" charset="0"/>
                <a:cs typeface="Calibri" panose="020F0502020204030204" pitchFamily="34" charset="0"/>
              </a:rPr>
              <a:t>egy jól bevált megoldás erre, tehát </a:t>
            </a:r>
            <a:r>
              <a:rPr lang="hu-HU" b="1" dirty="0">
                <a:latin typeface="Calibri" panose="020F0502020204030204" pitchFamily="34" charset="0"/>
                <a:ea typeface="Calibri" panose="020F0502020204030204" pitchFamily="34" charset="0"/>
                <a:cs typeface="Calibri" panose="020F0502020204030204" pitchFamily="34" charset="0"/>
              </a:rPr>
              <a:t>létrehoztunk csoportokat </a:t>
            </a:r>
            <a:r>
              <a:rPr lang="hu-HU" dirty="0">
                <a:latin typeface="Calibri" panose="020F0502020204030204" pitchFamily="34" charset="0"/>
                <a:ea typeface="Calibri" panose="020F0502020204030204" pitchFamily="34" charset="0"/>
                <a:cs typeface="Calibri" panose="020F0502020204030204" pitchFamily="34" charset="0"/>
              </a:rPr>
              <a:t>(például a fejlesztőkhöz (</a:t>
            </a:r>
            <a:r>
              <a:rPr lang="hu-HU" dirty="0" err="1">
                <a:latin typeface="Calibri" panose="020F0502020204030204" pitchFamily="34" charset="0"/>
                <a:ea typeface="Calibri" panose="020F0502020204030204" pitchFamily="34" charset="0"/>
                <a:cs typeface="Calibri" panose="020F0502020204030204" pitchFamily="34" charset="0"/>
              </a:rPr>
              <a:t>devs</a:t>
            </a:r>
            <a:r>
              <a:rPr lang="hu-HU" dirty="0">
                <a:latin typeface="Calibri" panose="020F0502020204030204" pitchFamily="34" charset="0"/>
                <a:ea typeface="Calibri" panose="020F0502020204030204" pitchFamily="34" charset="0"/>
                <a:cs typeface="Calibri" panose="020F0502020204030204" pitchFamily="34" charset="0"/>
              </a:rPr>
              <a:t>)) és </a:t>
            </a:r>
            <a:r>
              <a:rPr lang="hu-HU" b="1" dirty="0">
                <a:latin typeface="Calibri" panose="020F0502020204030204" pitchFamily="34" charset="0"/>
                <a:ea typeface="Calibri" panose="020F0502020204030204" pitchFamily="34" charset="0"/>
                <a:cs typeface="Calibri" panose="020F0502020204030204" pitchFamily="34" charset="0"/>
              </a:rPr>
              <a:t>szabályoztuk a jogosultságokat</a:t>
            </a:r>
            <a:r>
              <a:rPr lang="hu-HU" dirty="0">
                <a:latin typeface="Calibri" panose="020F0502020204030204" pitchFamily="34" charset="0"/>
                <a:ea typeface="Calibri" panose="020F0502020204030204" pitchFamily="34" charset="0"/>
                <a:cs typeface="Calibri" panose="020F0502020204030204" pitchFamily="34" charset="0"/>
              </a:rPr>
              <a:t>. Van külön csoport a könyvelőknek és a könyvtárosoknak, illetve vendégfelhasználók is vannak. Az </a:t>
            </a:r>
            <a:r>
              <a:rPr lang="hu-HU" b="1" dirty="0" err="1">
                <a:latin typeface="Calibri" panose="020F0502020204030204" pitchFamily="34" charset="0"/>
                <a:ea typeface="Calibri" panose="020F0502020204030204" pitchFamily="34" charset="0"/>
                <a:cs typeface="Calibri" panose="020F0502020204030204" pitchFamily="34" charset="0"/>
              </a:rPr>
              <a:t>Active</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Directory</a:t>
            </a:r>
            <a:r>
              <a:rPr lang="hu-HU" b="1" dirty="0">
                <a:latin typeface="Calibri" panose="020F0502020204030204" pitchFamily="34" charset="0"/>
                <a:ea typeface="Calibri" panose="020F0502020204030204" pitchFamily="34" charset="0"/>
                <a:cs typeface="Calibri" panose="020F0502020204030204" pitchFamily="34" charset="0"/>
              </a:rPr>
              <a:t> lomtár </a:t>
            </a:r>
            <a:r>
              <a:rPr lang="hu-HU" dirty="0">
                <a:latin typeface="Calibri" panose="020F0502020204030204" pitchFamily="34" charset="0"/>
                <a:ea typeface="Calibri" panose="020F0502020204030204" pitchFamily="34" charset="0"/>
                <a:cs typeface="Calibri" panose="020F0502020204030204" pitchFamily="34" charset="0"/>
              </a:rPr>
              <a:t>be van kapcsolva, esetleges „mentőhálóként”.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b="1" dirty="0">
                <a:latin typeface="Calibri" panose="020F0502020204030204" pitchFamily="34" charset="0"/>
                <a:ea typeface="Calibri" panose="020F0502020204030204" pitchFamily="34" charset="0"/>
                <a:cs typeface="Calibri" panose="020F0502020204030204" pitchFamily="34" charset="0"/>
              </a:rPr>
              <a:t>Group Policy</a:t>
            </a:r>
            <a:r>
              <a:rPr lang="hu-HU" dirty="0">
                <a:latin typeface="Calibri" panose="020F0502020204030204" pitchFamily="34" charset="0"/>
                <a:ea typeface="Calibri" panose="020F0502020204030204" pitchFamily="34" charset="0"/>
                <a:cs typeface="Calibri" panose="020F0502020204030204" pitchFamily="34" charset="0"/>
              </a:rPr>
              <a:t>-vel be van állítva az </a:t>
            </a:r>
            <a:r>
              <a:rPr lang="hu-HU" b="1" dirty="0">
                <a:latin typeface="Calibri" panose="020F0502020204030204" pitchFamily="34" charset="0"/>
                <a:ea typeface="Calibri" panose="020F0502020204030204" pitchFamily="34" charset="0"/>
                <a:cs typeface="Calibri" panose="020F0502020204030204" pitchFamily="34" charset="0"/>
              </a:rPr>
              <a:t>automatikus szoftvertelepítés</a:t>
            </a:r>
            <a:r>
              <a:rPr lang="hu-HU" dirty="0">
                <a:latin typeface="Calibri" panose="020F0502020204030204" pitchFamily="34" charset="0"/>
                <a:ea typeface="Calibri" panose="020F0502020204030204" pitchFamily="34" charset="0"/>
                <a:cs typeface="Calibri" panose="020F0502020204030204" pitchFamily="34" charset="0"/>
              </a:rPr>
              <a:t>. A fejlesztőknek előre települnek a fejlesztői környezet eszközei, a </a:t>
            </a:r>
            <a:r>
              <a:rPr lang="hu-HU" dirty="0" err="1">
                <a:latin typeface="Calibri" panose="020F0502020204030204" pitchFamily="34" charset="0"/>
                <a:ea typeface="Calibri" panose="020F0502020204030204" pitchFamily="34" charset="0"/>
                <a:cs typeface="Calibri" panose="020F0502020204030204" pitchFamily="34" charset="0"/>
              </a:rPr>
              <a:t>Git</a:t>
            </a:r>
            <a:r>
              <a:rPr lang="hu-HU" dirty="0">
                <a:latin typeface="Calibri" panose="020F0502020204030204" pitchFamily="34" charset="0"/>
                <a:ea typeface="Calibri" panose="020F0502020204030204" pitchFamily="34" charset="0"/>
                <a:cs typeface="Calibri" panose="020F0502020204030204" pitchFamily="34" charset="0"/>
              </a:rPr>
              <a:t>, a Visual </a:t>
            </a:r>
            <a:r>
              <a:rPr lang="hu-HU" dirty="0" err="1">
                <a:latin typeface="Calibri" panose="020F0502020204030204" pitchFamily="34" charset="0"/>
                <a:ea typeface="Calibri" panose="020F0502020204030204" pitchFamily="34" charset="0"/>
                <a:cs typeface="Calibri" panose="020F0502020204030204" pitchFamily="34" charset="0"/>
              </a:rPr>
              <a:t>Studio</a:t>
            </a:r>
            <a:r>
              <a:rPr lang="hu-HU" dirty="0">
                <a:latin typeface="Calibri" panose="020F0502020204030204" pitchFamily="34" charset="0"/>
                <a:ea typeface="Calibri" panose="020F0502020204030204" pitchFamily="34" charset="0"/>
                <a:cs typeface="Calibri" panose="020F0502020204030204" pitchFamily="34" charset="0"/>
              </a:rPr>
              <a:t> </a:t>
            </a:r>
            <a:r>
              <a:rPr lang="hu-HU" dirty="0" err="1">
                <a:latin typeface="Calibri" panose="020F0502020204030204" pitchFamily="34" charset="0"/>
                <a:ea typeface="Calibri" panose="020F0502020204030204" pitchFamily="34" charset="0"/>
                <a:cs typeface="Calibri" panose="020F0502020204030204" pitchFamily="34" charset="0"/>
              </a:rPr>
              <a:t>Code</a:t>
            </a:r>
            <a:r>
              <a:rPr lang="hu-HU" dirty="0">
                <a:latin typeface="Calibri" panose="020F0502020204030204" pitchFamily="34" charset="0"/>
                <a:ea typeface="Calibri" panose="020F0502020204030204" pitchFamily="34" charset="0"/>
                <a:cs typeface="Calibri" panose="020F0502020204030204" pitchFamily="34" charset="0"/>
              </a:rPr>
              <a:t> és a programozási nyelvek használatához szükséges csomagok. A Firefox mindenkinek települ.</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latin typeface="Calibri" panose="020F0502020204030204" pitchFamily="34" charset="0"/>
                <a:ea typeface="Calibri" panose="020F0502020204030204" pitchFamily="34" charset="0"/>
                <a:cs typeface="Calibri" panose="020F0502020204030204" pitchFamily="34" charset="0"/>
              </a:rPr>
              <a:t>A fejlesztők hozzáférnek egy </a:t>
            </a:r>
            <a:r>
              <a:rPr lang="hu-HU" b="1" dirty="0">
                <a:latin typeface="Calibri" panose="020F0502020204030204" pitchFamily="34" charset="0"/>
                <a:ea typeface="Calibri" panose="020F0502020204030204" pitchFamily="34" charset="0"/>
                <a:cs typeface="Calibri" panose="020F0502020204030204" pitchFamily="34" charset="0"/>
              </a:rPr>
              <a:t>FTP szerverhez</a:t>
            </a:r>
            <a:r>
              <a:rPr lang="hu-HU" dirty="0">
                <a:latin typeface="Calibri" panose="020F0502020204030204" pitchFamily="34" charset="0"/>
                <a:ea typeface="Calibri" panose="020F0502020204030204" pitchFamily="34" charset="0"/>
                <a:cs typeface="Calibri" panose="020F0502020204030204" pitchFamily="34" charset="0"/>
              </a:rPr>
              <a:t>, amin keresztül megoszthatják munkájukat a kollégáikkal. Az </a:t>
            </a:r>
            <a:r>
              <a:rPr lang="hu-HU" b="1" dirty="0">
                <a:latin typeface="Calibri" panose="020F0502020204030204" pitchFamily="34" charset="0"/>
                <a:ea typeface="Calibri" panose="020F0502020204030204" pitchFamily="34" charset="0"/>
                <a:cs typeface="Calibri" panose="020F0502020204030204" pitchFamily="34" charset="0"/>
              </a:rPr>
              <a:t>FTP, illetve a weboldallal való kapcsolódás titkosított</a:t>
            </a:r>
            <a:r>
              <a:rPr lang="hu-HU" dirty="0">
                <a:latin typeface="Calibri" panose="020F0502020204030204" pitchFamily="34" charset="0"/>
                <a:ea typeface="Calibri" panose="020F0502020204030204" pitchFamily="34" charset="0"/>
                <a:cs typeface="Calibri" panose="020F0502020204030204" pitchFamily="34" charset="0"/>
              </a:rPr>
              <a:t>, egy általunk létrehozott tanúsítvánnyal. Vannak </a:t>
            </a:r>
            <a:r>
              <a:rPr lang="hu-HU" b="1" dirty="0">
                <a:latin typeface="Calibri" panose="020F0502020204030204" pitchFamily="34" charset="0"/>
                <a:ea typeface="Calibri" panose="020F0502020204030204" pitchFamily="34" charset="0"/>
                <a:cs typeface="Calibri" panose="020F0502020204030204" pitchFamily="34" charset="0"/>
              </a:rPr>
              <a:t>megosztott nyomtatók</a:t>
            </a:r>
            <a:r>
              <a:rPr lang="hu-HU" dirty="0">
                <a:latin typeface="Calibri" panose="020F0502020204030204" pitchFamily="34" charset="0"/>
                <a:ea typeface="Calibri" panose="020F0502020204030204" pitchFamily="34" charset="0"/>
                <a:cs typeface="Calibri" panose="020F0502020204030204" pitchFamily="34" charset="0"/>
              </a:rPr>
              <a:t>, a körúti könyvtárban például van három nyomtató: egy emeleti, egy földszinti (ezek a dolgozók számára) és egy nyilvános. </a:t>
            </a:r>
          </a:p>
        </p:txBody>
      </p:sp>
      <p:sp>
        <p:nvSpPr>
          <p:cNvPr id="4" name="Dia számának helye 3"/>
          <p:cNvSpPr>
            <a:spLocks noGrp="1"/>
          </p:cNvSpPr>
          <p:nvPr>
            <p:ph type="sldNum" sz="quarter" idx="5"/>
          </p:nvPr>
        </p:nvSpPr>
        <p:spPr/>
        <p:txBody>
          <a:bodyPr/>
          <a:lstStyle/>
          <a:p>
            <a:fld id="{2C0D6FDA-0F32-404A-BD47-36F42285E4AB}" type="slidenum">
              <a:rPr lang="en-GB" smtClean="0"/>
              <a:t>14</a:t>
            </a:fld>
            <a:endParaRPr lang="en-GB"/>
          </a:p>
        </p:txBody>
      </p:sp>
    </p:spTree>
    <p:extLst>
      <p:ext uri="{BB962C8B-B14F-4D97-AF65-F5344CB8AC3E}">
        <p14:creationId xmlns:p14="http://schemas.microsoft.com/office/powerpoint/2010/main" val="2366280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a:ea typeface="Calibri"/>
                <a:cs typeface="Calibri"/>
              </a:rPr>
              <a:t>BÁGY:</a:t>
            </a:r>
            <a:br>
              <a:rPr lang="hu-HU" dirty="0">
                <a:latin typeface="Calibri"/>
                <a:ea typeface="Calibri"/>
                <a:cs typeface="Calibri"/>
              </a:rPr>
            </a:br>
            <a:r>
              <a:rPr lang="en-US" dirty="0">
                <a:latin typeface="Calibri"/>
                <a:ea typeface="Calibri"/>
                <a:cs typeface="Calibri"/>
              </a:rPr>
              <a:t>A </a:t>
            </a:r>
            <a:r>
              <a:rPr lang="en-US" dirty="0" err="1">
                <a:latin typeface="Calibri"/>
                <a:ea typeface="Calibri"/>
                <a:cs typeface="Calibri"/>
              </a:rPr>
              <a:t>körúti</a:t>
            </a:r>
            <a:r>
              <a:rPr lang="en-US" dirty="0">
                <a:latin typeface="Calibri"/>
                <a:ea typeface="Calibri"/>
                <a:cs typeface="Calibri"/>
              </a:rPr>
              <a:t> </a:t>
            </a:r>
            <a:r>
              <a:rPr lang="en-US" dirty="0" err="1">
                <a:latin typeface="Calibri"/>
                <a:ea typeface="Calibri"/>
                <a:cs typeface="Calibri"/>
              </a:rPr>
              <a:t>és</a:t>
            </a:r>
            <a:r>
              <a:rPr lang="en-US" dirty="0">
                <a:latin typeface="Calibri"/>
                <a:ea typeface="Calibri"/>
                <a:cs typeface="Calibri"/>
              </a:rPr>
              <a:t> </a:t>
            </a:r>
            <a:r>
              <a:rPr lang="en-US" dirty="0" err="1">
                <a:latin typeface="Calibri"/>
                <a:ea typeface="Calibri"/>
                <a:cs typeface="Calibri"/>
              </a:rPr>
              <a:t>fővárosi</a:t>
            </a:r>
            <a:r>
              <a:rPr lang="en-US" dirty="0">
                <a:latin typeface="Calibri"/>
                <a:ea typeface="Calibri"/>
                <a:cs typeface="Calibri"/>
              </a:rPr>
              <a:t> </a:t>
            </a:r>
            <a:r>
              <a:rPr lang="en-US" dirty="0" err="1">
                <a:latin typeface="Calibri"/>
                <a:ea typeface="Calibri"/>
                <a:cs typeface="Calibri"/>
              </a:rPr>
              <a:t>hálózatokban</a:t>
            </a:r>
            <a:r>
              <a:rPr lang="en-US" dirty="0">
                <a:latin typeface="Calibri"/>
                <a:ea typeface="Calibri"/>
                <a:cs typeface="Calibri"/>
              </a:rPr>
              <a:t> </a:t>
            </a:r>
            <a:r>
              <a:rPr lang="en-US" dirty="0" err="1">
                <a:latin typeface="Calibri"/>
                <a:ea typeface="Calibri"/>
                <a:cs typeface="Calibri"/>
              </a:rPr>
              <a:t>fut</a:t>
            </a:r>
            <a:r>
              <a:rPr lang="en-US" dirty="0">
                <a:latin typeface="Calibri"/>
                <a:ea typeface="Calibri"/>
                <a:cs typeface="Calibri"/>
              </a:rPr>
              <a:t> </a:t>
            </a:r>
            <a:r>
              <a:rPr lang="en-US" dirty="0" err="1">
                <a:latin typeface="Calibri"/>
                <a:ea typeface="Calibri"/>
                <a:cs typeface="Calibri"/>
              </a:rPr>
              <a:t>egy</a:t>
            </a:r>
            <a:r>
              <a:rPr lang="en-US" dirty="0">
                <a:latin typeface="Calibri"/>
                <a:ea typeface="Calibri"/>
                <a:cs typeface="Calibri"/>
              </a:rPr>
              <a:t> </a:t>
            </a:r>
            <a:r>
              <a:rPr lang="en-US" dirty="0" err="1">
                <a:latin typeface="Calibri"/>
                <a:ea typeface="Calibri"/>
                <a:cs typeface="Calibri"/>
              </a:rPr>
              <a:t>linux</a:t>
            </a:r>
            <a:r>
              <a:rPr lang="en-US" dirty="0">
                <a:latin typeface="Calibri"/>
                <a:ea typeface="Calibri"/>
                <a:cs typeface="Calibri"/>
              </a:rPr>
              <a:t> </a:t>
            </a:r>
            <a:r>
              <a:rPr lang="en-US" dirty="0" err="1">
                <a:latin typeface="Calibri"/>
                <a:ea typeface="Calibri"/>
                <a:cs typeface="Calibri"/>
              </a:rPr>
              <a:t>szerver</a:t>
            </a:r>
            <a:r>
              <a:rPr lang="en-US" dirty="0">
                <a:latin typeface="Calibri"/>
                <a:ea typeface="Calibri"/>
                <a:cs typeface="Calibri"/>
              </a:rPr>
              <a:t>.</a:t>
            </a:r>
            <a:r>
              <a:rPr lang="hu-HU" dirty="0">
                <a:latin typeface="Calibri"/>
                <a:ea typeface="Calibri"/>
                <a:cs typeface="Calibri"/>
              </a:rPr>
              <a:t> Pontosabban egy </a:t>
            </a:r>
            <a:r>
              <a:rPr lang="hu-HU" b="1" dirty="0">
                <a:latin typeface="Calibri"/>
                <a:ea typeface="Calibri"/>
                <a:cs typeface="Calibri"/>
              </a:rPr>
              <a:t>Debian</a:t>
            </a:r>
            <a:r>
              <a:rPr lang="hu-HU" dirty="0">
                <a:latin typeface="Calibri"/>
                <a:ea typeface="Calibri"/>
                <a:cs typeface="Calibri"/>
              </a:rPr>
              <a:t> (12 </a:t>
            </a:r>
            <a:r>
              <a:rPr lang="hu-HU" dirty="0" err="1">
                <a:latin typeface="Calibri"/>
                <a:ea typeface="Calibri"/>
                <a:cs typeface="Calibri"/>
              </a:rPr>
              <a:t>Bookworm</a:t>
            </a:r>
            <a:r>
              <a:rPr lang="hu-HU" dirty="0">
                <a:latin typeface="Calibri"/>
                <a:ea typeface="Calibri"/>
                <a:cs typeface="Calibri"/>
              </a:rPr>
              <a:t>), ez a disztribúció nagyon </a:t>
            </a:r>
            <a:r>
              <a:rPr lang="hu-HU" b="1" dirty="0">
                <a:latin typeface="Calibri"/>
                <a:ea typeface="Calibri"/>
                <a:cs typeface="Calibri"/>
              </a:rPr>
              <a:t>népszerű a stabilitása </a:t>
            </a:r>
            <a:r>
              <a:rPr lang="hu-HU" dirty="0">
                <a:latin typeface="Calibri"/>
                <a:ea typeface="Calibri"/>
                <a:cs typeface="Calibri"/>
              </a:rPr>
              <a:t>miatt. Red Hat Linuxot is használhatnánk, de az plusz költséggel járna és nincs szükségünk </a:t>
            </a:r>
            <a:r>
              <a:rPr lang="hu-HU" dirty="0" err="1">
                <a:latin typeface="Calibri"/>
                <a:ea typeface="Calibri"/>
                <a:cs typeface="Calibri"/>
              </a:rPr>
              <a:t>enterprise</a:t>
            </a:r>
            <a:r>
              <a:rPr lang="hu-HU" dirty="0">
                <a:latin typeface="Calibri"/>
                <a:ea typeface="Calibri"/>
                <a:cs typeface="Calibri"/>
              </a:rPr>
              <a:t> szintű </a:t>
            </a:r>
            <a:r>
              <a:rPr lang="hu-HU" dirty="0" err="1">
                <a:latin typeface="Calibri"/>
                <a:ea typeface="Calibri"/>
                <a:cs typeface="Calibri"/>
              </a:rPr>
              <a:t>support-ra</a:t>
            </a:r>
            <a:r>
              <a:rPr lang="hu-HU" dirty="0">
                <a:latin typeface="Calibri"/>
                <a:ea typeface="Calibri"/>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ea typeface="Calibri"/>
                <a:cs typeface="Calibri"/>
              </a:rPr>
              <a:t>Eze</a:t>
            </a:r>
            <a:r>
              <a:rPr lang="hu-HU" dirty="0">
                <a:latin typeface="Calibri"/>
                <a:ea typeface="Calibri"/>
                <a:cs typeface="Calibri"/>
              </a:rPr>
              <a:t>n</a:t>
            </a:r>
            <a:r>
              <a:rPr lang="en-US" dirty="0">
                <a:latin typeface="Calibri"/>
                <a:ea typeface="Calibri"/>
                <a:cs typeface="Calibri"/>
              </a:rPr>
              <a:t> </a:t>
            </a:r>
            <a:r>
              <a:rPr lang="en-US" dirty="0" err="1">
                <a:latin typeface="Calibri"/>
                <a:ea typeface="Calibri"/>
                <a:cs typeface="Calibri"/>
              </a:rPr>
              <a:t>fut</a:t>
            </a:r>
            <a:r>
              <a:rPr lang="en-US" dirty="0">
                <a:latin typeface="Calibri"/>
                <a:ea typeface="Calibri"/>
                <a:cs typeface="Calibri"/>
              </a:rPr>
              <a:t> </a:t>
            </a:r>
            <a:r>
              <a:rPr lang="en-US" dirty="0" err="1">
                <a:latin typeface="Calibri"/>
                <a:ea typeface="Calibri"/>
                <a:cs typeface="Calibri"/>
              </a:rPr>
              <a:t>egy</a:t>
            </a:r>
            <a:r>
              <a:rPr lang="en-US" dirty="0">
                <a:latin typeface="Calibri"/>
                <a:ea typeface="Calibri"/>
                <a:cs typeface="Calibri"/>
              </a:rPr>
              <a:t> </a:t>
            </a:r>
            <a:r>
              <a:rPr lang="en-US" b="1" dirty="0">
                <a:latin typeface="Calibri"/>
                <a:ea typeface="Calibri"/>
                <a:cs typeface="Calibri"/>
              </a:rPr>
              <a:t>NTP </a:t>
            </a:r>
            <a:r>
              <a:rPr lang="en-US" b="1" dirty="0" err="1">
                <a:latin typeface="Calibri"/>
                <a:ea typeface="Calibri"/>
                <a:cs typeface="Calibri"/>
              </a:rPr>
              <a:t>szerver</a:t>
            </a:r>
            <a:r>
              <a:rPr lang="hu-HU" b="1" dirty="0">
                <a:latin typeface="Calibri"/>
                <a:ea typeface="Calibri"/>
                <a:cs typeface="Calibri"/>
              </a:rPr>
              <a:t> </a:t>
            </a:r>
            <a:r>
              <a:rPr lang="en-US" dirty="0">
                <a:latin typeface="Calibri"/>
                <a:ea typeface="Calibri"/>
                <a:cs typeface="Calibri"/>
              </a:rPr>
              <a:t>(</a:t>
            </a:r>
            <a:r>
              <a:rPr lang="en-US" dirty="0" err="1">
                <a:latin typeface="Calibri"/>
                <a:ea typeface="Calibri"/>
                <a:cs typeface="Calibri"/>
              </a:rPr>
              <a:t>chrony-val</a:t>
            </a:r>
            <a:r>
              <a:rPr lang="en-US" dirty="0">
                <a:latin typeface="Calibri"/>
                <a:ea typeface="Calibri"/>
                <a:cs typeface="Calibri"/>
              </a:rPr>
              <a:t>), </a:t>
            </a:r>
            <a:r>
              <a:rPr lang="en-US" dirty="0" err="1">
                <a:latin typeface="Calibri"/>
                <a:ea typeface="Calibri"/>
                <a:cs typeface="Calibri"/>
              </a:rPr>
              <a:t>hogy</a:t>
            </a:r>
            <a:r>
              <a:rPr lang="en-US" dirty="0">
                <a:latin typeface="Calibri"/>
                <a:ea typeface="Calibri"/>
                <a:cs typeface="Calibri"/>
              </a:rPr>
              <a:t> </a:t>
            </a:r>
            <a:r>
              <a:rPr lang="en-US" dirty="0" err="1">
                <a:latin typeface="Calibri"/>
                <a:ea typeface="Calibri"/>
                <a:cs typeface="Calibri"/>
              </a:rPr>
              <a:t>elsősorban</a:t>
            </a:r>
            <a:r>
              <a:rPr lang="en-US" dirty="0">
                <a:latin typeface="Calibri"/>
                <a:ea typeface="Calibri"/>
                <a:cs typeface="Calibri"/>
              </a:rPr>
              <a:t> a </a:t>
            </a:r>
            <a:r>
              <a:rPr lang="en-US" dirty="0" err="1">
                <a:latin typeface="Calibri"/>
                <a:ea typeface="Calibri"/>
                <a:cs typeface="Calibri"/>
              </a:rPr>
              <a:t>hálózati</a:t>
            </a:r>
            <a:r>
              <a:rPr lang="en-US" dirty="0">
                <a:latin typeface="Calibri"/>
                <a:ea typeface="Calibri"/>
                <a:cs typeface="Calibri"/>
              </a:rPr>
              <a:t> </a:t>
            </a:r>
            <a:r>
              <a:rPr lang="en-US" dirty="0" err="1">
                <a:latin typeface="Calibri"/>
                <a:ea typeface="Calibri"/>
                <a:cs typeface="Calibri"/>
              </a:rPr>
              <a:t>eszközök</a:t>
            </a:r>
            <a:r>
              <a:rPr lang="en-US" dirty="0">
                <a:latin typeface="Calibri"/>
                <a:ea typeface="Calibri"/>
                <a:cs typeface="Calibri"/>
              </a:rPr>
              <a:t> </a:t>
            </a:r>
            <a:r>
              <a:rPr lang="en-US" dirty="0" err="1">
                <a:latin typeface="Calibri"/>
                <a:ea typeface="Calibri"/>
                <a:cs typeface="Calibri"/>
              </a:rPr>
              <a:t>az</a:t>
            </a:r>
            <a:r>
              <a:rPr lang="en-US" dirty="0">
                <a:latin typeface="Calibri"/>
                <a:ea typeface="Calibri"/>
                <a:cs typeface="Calibri"/>
              </a:rPr>
              <a:t> </a:t>
            </a:r>
            <a:r>
              <a:rPr lang="en-US" b="1" dirty="0" err="1">
                <a:latin typeface="Calibri"/>
                <a:ea typeface="Calibri"/>
                <a:cs typeface="Calibri"/>
              </a:rPr>
              <a:t>aktuális</a:t>
            </a:r>
            <a:r>
              <a:rPr lang="en-US" b="1" dirty="0">
                <a:latin typeface="Calibri"/>
                <a:ea typeface="Calibri"/>
                <a:cs typeface="Calibri"/>
              </a:rPr>
              <a:t> </a:t>
            </a:r>
            <a:r>
              <a:rPr lang="en-US" b="1" dirty="0" err="1">
                <a:latin typeface="Calibri"/>
                <a:ea typeface="Calibri"/>
                <a:cs typeface="Calibri"/>
              </a:rPr>
              <a:t>időt</a:t>
            </a:r>
            <a:r>
              <a:rPr lang="en-US" b="1" dirty="0">
                <a:latin typeface="Calibri"/>
                <a:ea typeface="Calibri"/>
                <a:cs typeface="Calibri"/>
              </a:rPr>
              <a:t> </a:t>
            </a:r>
            <a:r>
              <a:rPr lang="en-US" dirty="0" err="1">
                <a:latin typeface="Calibri"/>
                <a:ea typeface="Calibri"/>
                <a:cs typeface="Calibri"/>
              </a:rPr>
              <a:t>mindig</a:t>
            </a:r>
            <a:r>
              <a:rPr lang="en-US" dirty="0">
                <a:latin typeface="Calibri"/>
                <a:ea typeface="Calibri"/>
                <a:cs typeface="Calibri"/>
              </a:rPr>
              <a:t> </a:t>
            </a:r>
            <a:r>
              <a:rPr lang="en-US" dirty="0" err="1">
                <a:latin typeface="Calibri"/>
                <a:ea typeface="Calibri"/>
                <a:cs typeface="Calibri"/>
              </a:rPr>
              <a:t>pontosan</a:t>
            </a:r>
            <a:r>
              <a:rPr lang="en-US" dirty="0">
                <a:latin typeface="Calibri"/>
                <a:ea typeface="Calibri"/>
                <a:cs typeface="Calibri"/>
              </a:rPr>
              <a:t> </a:t>
            </a:r>
            <a:r>
              <a:rPr lang="en-US" dirty="0" err="1">
                <a:latin typeface="Calibri"/>
                <a:ea typeface="Calibri"/>
                <a:cs typeface="Calibri"/>
              </a:rPr>
              <a:t>tudják</a:t>
            </a:r>
            <a:r>
              <a:rPr lang="en-US" dirty="0">
                <a:latin typeface="Calibri"/>
                <a:ea typeface="Calibri"/>
                <a:cs typeface="Calibri"/>
              </a:rPr>
              <a:t>.</a:t>
            </a:r>
            <a:endParaRPr lang="hu-HU"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a:ea typeface="Calibri"/>
                <a:cs typeface="Calibri"/>
              </a:rPr>
              <a:t>Emellett</a:t>
            </a:r>
            <a:r>
              <a:rPr lang="en-US" dirty="0">
                <a:latin typeface="Calibri"/>
                <a:ea typeface="Calibri"/>
                <a:cs typeface="Calibri"/>
              </a:rPr>
              <a:t> </a:t>
            </a:r>
            <a:r>
              <a:rPr lang="en-US" b="1" dirty="0">
                <a:latin typeface="Calibri"/>
                <a:ea typeface="Calibri"/>
                <a:cs typeface="Calibri"/>
              </a:rPr>
              <a:t>RADIUS </a:t>
            </a:r>
            <a:r>
              <a:rPr lang="en-US" dirty="0">
                <a:latin typeface="Calibri"/>
                <a:ea typeface="Calibri"/>
                <a:cs typeface="Calibri"/>
              </a:rPr>
              <a:t>(</a:t>
            </a:r>
            <a:r>
              <a:rPr lang="en-US" dirty="0" err="1">
                <a:latin typeface="Calibri"/>
                <a:ea typeface="Calibri"/>
                <a:cs typeface="Calibri"/>
              </a:rPr>
              <a:t>freeRADIUS</a:t>
            </a:r>
            <a:r>
              <a:rPr lang="en-US" dirty="0">
                <a:latin typeface="Calibri"/>
                <a:ea typeface="Calibri"/>
                <a:cs typeface="Calibri"/>
              </a:rPr>
              <a:t>) </a:t>
            </a:r>
            <a:r>
              <a:rPr lang="en-US" dirty="0" err="1">
                <a:latin typeface="Calibri"/>
                <a:ea typeface="Calibri"/>
                <a:cs typeface="Calibri"/>
              </a:rPr>
              <a:t>szolgáltatást</a:t>
            </a:r>
            <a:r>
              <a:rPr lang="en-US" dirty="0">
                <a:latin typeface="Calibri"/>
                <a:ea typeface="Calibri"/>
                <a:cs typeface="Calibri"/>
              </a:rPr>
              <a:t> </a:t>
            </a:r>
            <a:r>
              <a:rPr lang="en-US" dirty="0" err="1">
                <a:latin typeface="Calibri"/>
                <a:ea typeface="Calibri"/>
                <a:cs typeface="Calibri"/>
              </a:rPr>
              <a:t>futtat</a:t>
            </a:r>
            <a:r>
              <a:rPr lang="en-US" dirty="0">
                <a:latin typeface="Calibri"/>
                <a:ea typeface="Calibri"/>
                <a:cs typeface="Calibri"/>
              </a:rPr>
              <a:t>, </a:t>
            </a:r>
            <a:r>
              <a:rPr lang="en-US" dirty="0" err="1">
                <a:latin typeface="Calibri"/>
                <a:ea typeface="Calibri"/>
                <a:cs typeface="Calibri"/>
              </a:rPr>
              <a:t>hogy</a:t>
            </a:r>
            <a:r>
              <a:rPr lang="en-US" dirty="0">
                <a:latin typeface="Calibri"/>
                <a:ea typeface="Calibri"/>
                <a:cs typeface="Calibri"/>
              </a:rPr>
              <a:t> a </a:t>
            </a:r>
            <a:r>
              <a:rPr lang="en-US" b="1" dirty="0" err="1">
                <a:latin typeface="Calibri"/>
                <a:ea typeface="Calibri"/>
                <a:cs typeface="Calibri"/>
              </a:rPr>
              <a:t>belépési</a:t>
            </a:r>
            <a:r>
              <a:rPr lang="en-US" b="1" dirty="0">
                <a:latin typeface="Calibri"/>
                <a:ea typeface="Calibri"/>
                <a:cs typeface="Calibri"/>
              </a:rPr>
              <a:t> </a:t>
            </a:r>
            <a:r>
              <a:rPr lang="en-US" b="1" dirty="0" err="1">
                <a:latin typeface="Calibri"/>
                <a:ea typeface="Calibri"/>
                <a:cs typeface="Calibri"/>
              </a:rPr>
              <a:t>adatok</a:t>
            </a:r>
            <a:r>
              <a:rPr lang="en-US" b="1" dirty="0">
                <a:latin typeface="Calibri"/>
                <a:ea typeface="Calibri"/>
                <a:cs typeface="Calibri"/>
              </a:rPr>
              <a:t> a </a:t>
            </a:r>
            <a:r>
              <a:rPr lang="en-US" b="1" dirty="0" err="1">
                <a:latin typeface="Calibri"/>
                <a:ea typeface="Calibri"/>
                <a:cs typeface="Calibri"/>
              </a:rPr>
              <a:t>hálózaton</a:t>
            </a:r>
            <a:r>
              <a:rPr lang="en-US" b="1" dirty="0">
                <a:latin typeface="Calibri"/>
                <a:ea typeface="Calibri"/>
                <a:cs typeface="Calibri"/>
              </a:rPr>
              <a:t> </a:t>
            </a:r>
            <a:r>
              <a:rPr lang="en-US" b="1" dirty="0" err="1">
                <a:latin typeface="Calibri"/>
                <a:ea typeface="Calibri"/>
                <a:cs typeface="Calibri"/>
              </a:rPr>
              <a:t>központosítva</a:t>
            </a:r>
            <a:r>
              <a:rPr lang="en-US" b="0" dirty="0">
                <a:latin typeface="Calibri"/>
                <a:ea typeface="Calibri"/>
                <a:cs typeface="Calibri"/>
              </a:rPr>
              <a:t> </a:t>
            </a:r>
            <a:r>
              <a:rPr lang="en-US" b="0" dirty="0" err="1">
                <a:latin typeface="Calibri"/>
                <a:ea typeface="Calibri"/>
                <a:cs typeface="Calibri"/>
              </a:rPr>
              <a:t>legyenek</a:t>
            </a:r>
            <a:r>
              <a:rPr lang="en-US" b="0" dirty="0">
                <a:latin typeface="Calibri"/>
                <a:ea typeface="Calibri"/>
                <a:cs typeface="Calibri"/>
              </a:rPr>
              <a:t> </a:t>
            </a:r>
            <a:r>
              <a:rPr lang="en-US" b="0" dirty="0" err="1">
                <a:latin typeface="Calibri"/>
                <a:ea typeface="Calibri"/>
                <a:cs typeface="Calibri"/>
              </a:rPr>
              <a:t>tárolva</a:t>
            </a:r>
            <a:r>
              <a:rPr lang="en-US" dirty="0">
                <a:latin typeface="Calibri"/>
                <a:ea typeface="Calibri"/>
                <a:cs typeface="Calibri"/>
              </a:rPr>
              <a:t>. </a:t>
            </a:r>
            <a:r>
              <a:rPr lang="en-US" dirty="0" err="1">
                <a:latin typeface="Calibri"/>
                <a:ea typeface="Calibri"/>
                <a:cs typeface="Calibri"/>
              </a:rPr>
              <a:t>Innen</a:t>
            </a:r>
            <a:r>
              <a:rPr lang="en-US" dirty="0">
                <a:latin typeface="Calibri"/>
                <a:ea typeface="Calibri"/>
                <a:cs typeface="Calibri"/>
              </a:rPr>
              <a:t> </a:t>
            </a:r>
            <a:r>
              <a:rPr lang="en-US" dirty="0" err="1">
                <a:latin typeface="Calibri"/>
                <a:ea typeface="Calibri"/>
                <a:cs typeface="Calibri"/>
              </a:rPr>
              <a:t>kérik</a:t>
            </a:r>
            <a:r>
              <a:rPr lang="en-US" dirty="0">
                <a:latin typeface="Calibri"/>
                <a:ea typeface="Calibri"/>
                <a:cs typeface="Calibri"/>
              </a:rPr>
              <a:t> le a </a:t>
            </a:r>
            <a:r>
              <a:rPr lang="en-US" dirty="0" err="1">
                <a:latin typeface="Calibri"/>
                <a:ea typeface="Calibri"/>
                <a:cs typeface="Calibri"/>
              </a:rPr>
              <a:t>hálózati</a:t>
            </a:r>
            <a:r>
              <a:rPr lang="en-US" dirty="0">
                <a:latin typeface="Calibri"/>
                <a:ea typeface="Calibri"/>
                <a:cs typeface="Calibri"/>
              </a:rPr>
              <a:t> </a:t>
            </a:r>
            <a:r>
              <a:rPr lang="en-US" dirty="0" err="1">
                <a:latin typeface="Calibri"/>
                <a:ea typeface="Calibri"/>
                <a:cs typeface="Calibri"/>
              </a:rPr>
              <a:t>eszközök</a:t>
            </a:r>
            <a:r>
              <a:rPr lang="en-US" dirty="0">
                <a:latin typeface="Calibri"/>
                <a:ea typeface="Calibri"/>
                <a:cs typeface="Calibri"/>
              </a:rPr>
              <a:t> a </a:t>
            </a:r>
            <a:r>
              <a:rPr lang="en-US" dirty="0" err="1">
                <a:latin typeface="Calibri"/>
                <a:ea typeface="Calibri"/>
                <a:cs typeface="Calibri"/>
              </a:rPr>
              <a:t>belépési</a:t>
            </a:r>
            <a:r>
              <a:rPr lang="en-US" dirty="0">
                <a:latin typeface="Calibri"/>
                <a:ea typeface="Calibri"/>
                <a:cs typeface="Calibri"/>
              </a:rPr>
              <a:t> </a:t>
            </a:r>
            <a:r>
              <a:rPr lang="en-US" dirty="0" err="1">
                <a:latin typeface="Calibri"/>
                <a:ea typeface="Calibri"/>
                <a:cs typeface="Calibri"/>
              </a:rPr>
              <a:t>adatokat</a:t>
            </a:r>
            <a:r>
              <a:rPr lang="hu-HU" dirty="0">
                <a:latin typeface="Calibri"/>
                <a:ea typeface="Calibri"/>
                <a:cs typeface="Calibri"/>
              </a:rPr>
              <a:t>, például az SSH-hoz</a:t>
            </a:r>
            <a:r>
              <a:rPr lang="en-US" dirty="0">
                <a:latin typeface="Calibri"/>
                <a:ea typeface="Calibri"/>
                <a:cs typeface="Calibri"/>
              </a:rPr>
              <a:t>.</a:t>
            </a:r>
            <a:endParaRPr lang="hu-HU"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a:ea typeface="Calibri"/>
                <a:cs typeface="Calibri"/>
              </a:rPr>
              <a:t>Továbbá</a:t>
            </a:r>
            <a:r>
              <a:rPr lang="en-US" dirty="0">
                <a:latin typeface="Calibri"/>
                <a:ea typeface="Calibri"/>
                <a:cs typeface="Calibri"/>
              </a:rPr>
              <a:t> </a:t>
            </a:r>
            <a:r>
              <a:rPr lang="en-US" b="1" dirty="0">
                <a:latin typeface="Calibri"/>
                <a:ea typeface="Calibri"/>
                <a:cs typeface="Calibri"/>
              </a:rPr>
              <a:t>SYSLOG</a:t>
            </a:r>
            <a:r>
              <a:rPr lang="en-US" dirty="0">
                <a:latin typeface="Calibri"/>
                <a:ea typeface="Calibri"/>
                <a:cs typeface="Calibri"/>
              </a:rPr>
              <a:t> (</a:t>
            </a:r>
            <a:r>
              <a:rPr lang="en-US" dirty="0" err="1">
                <a:latin typeface="Calibri"/>
                <a:ea typeface="Calibri"/>
                <a:cs typeface="Calibri"/>
              </a:rPr>
              <a:t>rsyslog</a:t>
            </a:r>
            <a:r>
              <a:rPr lang="en-US" dirty="0">
                <a:latin typeface="Calibri"/>
                <a:ea typeface="Calibri"/>
                <a:cs typeface="Calibri"/>
              </a:rPr>
              <a:t>) </a:t>
            </a:r>
            <a:r>
              <a:rPr lang="en-US" dirty="0" err="1">
                <a:latin typeface="Calibri"/>
                <a:ea typeface="Calibri"/>
                <a:cs typeface="Calibri"/>
              </a:rPr>
              <a:t>szolgáltatást</a:t>
            </a:r>
            <a:r>
              <a:rPr lang="en-US" dirty="0">
                <a:latin typeface="Calibri"/>
                <a:ea typeface="Calibri"/>
                <a:cs typeface="Calibri"/>
              </a:rPr>
              <a:t> is </a:t>
            </a:r>
            <a:r>
              <a:rPr lang="en-US" dirty="0" err="1">
                <a:latin typeface="Calibri"/>
                <a:ea typeface="Calibri"/>
                <a:cs typeface="Calibri"/>
              </a:rPr>
              <a:t>nyújt</a:t>
            </a:r>
            <a:r>
              <a:rPr lang="en-US" dirty="0">
                <a:latin typeface="Calibri"/>
                <a:ea typeface="Calibri"/>
                <a:cs typeface="Calibri"/>
              </a:rPr>
              <a:t>, </a:t>
            </a:r>
            <a:r>
              <a:rPr lang="en-US" dirty="0" err="1">
                <a:latin typeface="Calibri"/>
                <a:ea typeface="Calibri"/>
                <a:cs typeface="Calibri"/>
              </a:rPr>
              <a:t>hogy</a:t>
            </a:r>
            <a:r>
              <a:rPr lang="en-US" dirty="0">
                <a:latin typeface="Calibri"/>
                <a:ea typeface="Calibri"/>
                <a:cs typeface="Calibri"/>
              </a:rPr>
              <a:t> </a:t>
            </a:r>
            <a:r>
              <a:rPr lang="en-US" dirty="0" err="1">
                <a:latin typeface="Calibri"/>
                <a:ea typeface="Calibri"/>
                <a:cs typeface="Calibri"/>
              </a:rPr>
              <a:t>az</a:t>
            </a:r>
            <a:r>
              <a:rPr lang="en-US" dirty="0">
                <a:latin typeface="Calibri"/>
                <a:ea typeface="Calibri"/>
                <a:cs typeface="Calibri"/>
              </a:rPr>
              <a:t> </a:t>
            </a:r>
            <a:r>
              <a:rPr lang="en-US" dirty="0" err="1">
                <a:latin typeface="Calibri"/>
                <a:ea typeface="Calibri"/>
                <a:cs typeface="Calibri"/>
              </a:rPr>
              <a:t>eszközök</a:t>
            </a:r>
            <a:r>
              <a:rPr lang="en-US" dirty="0">
                <a:latin typeface="Calibri"/>
                <a:ea typeface="Calibri"/>
                <a:cs typeface="Calibri"/>
              </a:rPr>
              <a:t> </a:t>
            </a:r>
            <a:r>
              <a:rPr lang="en-US" b="1" dirty="0" err="1">
                <a:latin typeface="Calibri"/>
                <a:ea typeface="Calibri"/>
                <a:cs typeface="Calibri"/>
              </a:rPr>
              <a:t>hibaüzeneteit</a:t>
            </a:r>
            <a:r>
              <a:rPr lang="en-US" b="1" dirty="0">
                <a:latin typeface="Calibri"/>
                <a:ea typeface="Calibri"/>
                <a:cs typeface="Calibri"/>
              </a:rPr>
              <a:t> </a:t>
            </a:r>
            <a:r>
              <a:rPr lang="en-US" b="1" dirty="0" err="1">
                <a:latin typeface="Calibri"/>
                <a:ea typeface="Calibri"/>
                <a:cs typeface="Calibri"/>
              </a:rPr>
              <a:t>egy</a:t>
            </a:r>
            <a:r>
              <a:rPr lang="en-US" b="1" dirty="0">
                <a:latin typeface="Calibri"/>
                <a:ea typeface="Calibri"/>
                <a:cs typeface="Calibri"/>
              </a:rPr>
              <a:t> </a:t>
            </a:r>
            <a:r>
              <a:rPr lang="en-US" b="1" dirty="0" err="1">
                <a:latin typeface="Calibri"/>
                <a:ea typeface="Calibri"/>
                <a:cs typeface="Calibri"/>
              </a:rPr>
              <a:t>központi</a:t>
            </a:r>
            <a:r>
              <a:rPr lang="en-US" b="1" dirty="0">
                <a:latin typeface="Calibri"/>
                <a:ea typeface="Calibri"/>
                <a:cs typeface="Calibri"/>
              </a:rPr>
              <a:t> </a:t>
            </a:r>
            <a:r>
              <a:rPr lang="en-US" b="1" dirty="0" err="1">
                <a:latin typeface="Calibri"/>
                <a:ea typeface="Calibri"/>
                <a:cs typeface="Calibri"/>
              </a:rPr>
              <a:t>helyről</a:t>
            </a:r>
            <a:r>
              <a:rPr lang="en-US" b="1" dirty="0">
                <a:latin typeface="Calibri"/>
                <a:ea typeface="Calibri"/>
                <a:cs typeface="Calibri"/>
              </a:rPr>
              <a:t> </a:t>
            </a:r>
            <a:r>
              <a:rPr lang="en-US" dirty="0" err="1">
                <a:latin typeface="Calibri"/>
                <a:ea typeface="Calibri"/>
                <a:cs typeface="Calibri"/>
              </a:rPr>
              <a:t>vissza</a:t>
            </a:r>
            <a:r>
              <a:rPr lang="en-US" dirty="0">
                <a:latin typeface="Calibri"/>
                <a:ea typeface="Calibri"/>
                <a:cs typeface="Calibri"/>
              </a:rPr>
              <a:t> </a:t>
            </a:r>
            <a:r>
              <a:rPr lang="en-US" dirty="0" err="1">
                <a:latin typeface="Calibri"/>
                <a:ea typeface="Calibri"/>
                <a:cs typeface="Calibri"/>
              </a:rPr>
              <a:t>lehessen</a:t>
            </a:r>
            <a:r>
              <a:rPr lang="en-US" dirty="0">
                <a:latin typeface="Calibri"/>
                <a:ea typeface="Calibri"/>
                <a:cs typeface="Calibri"/>
              </a:rPr>
              <a:t> </a:t>
            </a:r>
            <a:r>
              <a:rPr lang="en-US" dirty="0" err="1">
                <a:latin typeface="Calibri"/>
                <a:ea typeface="Calibri"/>
                <a:cs typeface="Calibri"/>
              </a:rPr>
              <a:t>követni</a:t>
            </a:r>
            <a:r>
              <a:rPr lang="en-US" dirty="0">
                <a:latin typeface="Calibri"/>
                <a:ea typeface="Calibri"/>
                <a:cs typeface="Calibri"/>
              </a:rPr>
              <a:t>.</a:t>
            </a:r>
            <a:endParaRPr lang="hu-HU" dirty="0">
              <a:latin typeface="Calibri"/>
              <a:ea typeface="Calibri"/>
              <a:cs typeface="Calibri"/>
            </a:endParaRPr>
          </a:p>
          <a:p>
            <a:r>
              <a:rPr lang="hu-HU" dirty="0">
                <a:latin typeface="Calibri"/>
                <a:ea typeface="Calibri"/>
                <a:cs typeface="Calibri"/>
              </a:rPr>
              <a:t>A </a:t>
            </a:r>
            <a:r>
              <a:rPr lang="hu-HU" b="1" dirty="0">
                <a:latin typeface="Calibri"/>
                <a:ea typeface="Calibri"/>
                <a:cs typeface="Calibri"/>
              </a:rPr>
              <a:t>Linux elterjedtebb</a:t>
            </a:r>
            <a:r>
              <a:rPr lang="hu-HU" dirty="0">
                <a:latin typeface="Calibri"/>
                <a:ea typeface="Calibri"/>
                <a:cs typeface="Calibri"/>
              </a:rPr>
              <a:t> szerver operációs rendszer, de az </a:t>
            </a:r>
            <a:r>
              <a:rPr lang="hu-HU" b="1" dirty="0">
                <a:latin typeface="Calibri"/>
                <a:ea typeface="Calibri"/>
                <a:cs typeface="Calibri"/>
              </a:rPr>
              <a:t>ügyfél igényei </a:t>
            </a:r>
            <a:r>
              <a:rPr lang="hu-HU" dirty="0">
                <a:latin typeface="Calibri"/>
                <a:ea typeface="Calibri"/>
                <a:cs typeface="Calibri"/>
              </a:rPr>
              <a:t>szerint döntöttünk úgy, hogy </a:t>
            </a:r>
            <a:r>
              <a:rPr lang="hu-HU" b="1" dirty="0">
                <a:latin typeface="Calibri"/>
                <a:ea typeface="Calibri"/>
                <a:cs typeface="Calibri"/>
              </a:rPr>
              <a:t>másodlagosan kezeljük</a:t>
            </a:r>
            <a:r>
              <a:rPr lang="hu-HU" dirty="0">
                <a:latin typeface="Calibri"/>
                <a:ea typeface="Calibri"/>
                <a:cs typeface="Calibri"/>
              </a:rPr>
              <a:t>. Beállíthatnánk rajta webszervert, </a:t>
            </a:r>
            <a:r>
              <a:rPr lang="hu-HU" dirty="0" err="1">
                <a:latin typeface="Calibri"/>
                <a:ea typeface="Calibri"/>
                <a:cs typeface="Calibri"/>
              </a:rPr>
              <a:t>Apache</a:t>
            </a:r>
            <a:r>
              <a:rPr lang="hu-HU" dirty="0">
                <a:latin typeface="Calibri"/>
                <a:ea typeface="Calibri"/>
                <a:cs typeface="Calibri"/>
              </a:rPr>
              <a:t>-ot vagy </a:t>
            </a:r>
            <a:r>
              <a:rPr lang="hu-HU" dirty="0" err="1">
                <a:latin typeface="Calibri"/>
                <a:ea typeface="Calibri"/>
                <a:cs typeface="Calibri"/>
              </a:rPr>
              <a:t>Nginx-et</a:t>
            </a:r>
            <a:r>
              <a:rPr lang="hu-HU" dirty="0">
                <a:latin typeface="Calibri"/>
                <a:ea typeface="Calibri"/>
                <a:cs typeface="Calibri"/>
              </a:rPr>
              <a:t> használva, DCHP, DNS, FTP szervert, nyomtatómegosztást (CUPS-</a:t>
            </a:r>
            <a:r>
              <a:rPr lang="hu-HU" dirty="0" err="1">
                <a:latin typeface="Calibri"/>
                <a:ea typeface="Calibri"/>
                <a:cs typeface="Calibri"/>
              </a:rPr>
              <a:t>sal</a:t>
            </a:r>
            <a:r>
              <a:rPr lang="hu-HU" dirty="0">
                <a:latin typeface="Calibri"/>
                <a:ea typeface="Calibri"/>
                <a:cs typeface="Calibri"/>
              </a:rPr>
              <a:t>) is, viszont </a:t>
            </a:r>
            <a:r>
              <a:rPr lang="hu-HU" b="1" dirty="0">
                <a:latin typeface="Calibri"/>
                <a:ea typeface="Calibri"/>
                <a:cs typeface="Calibri"/>
              </a:rPr>
              <a:t>címtár terén a korlátozott beállítása és megbízhatósága számunkra nem elég</a:t>
            </a:r>
            <a:r>
              <a:rPr lang="hu-HU" dirty="0">
                <a:latin typeface="Calibri"/>
                <a:ea typeface="Calibri"/>
                <a:cs typeface="Calibri"/>
              </a:rPr>
              <a:t>. A </a:t>
            </a:r>
            <a:r>
              <a:rPr lang="hu-HU" b="1" dirty="0">
                <a:latin typeface="Calibri"/>
                <a:ea typeface="Calibri"/>
                <a:cs typeface="Calibri"/>
              </a:rPr>
              <a:t>Windows központosított kezelése zökkenőmentesebb</a:t>
            </a:r>
            <a:r>
              <a:rPr lang="hu-HU" dirty="0">
                <a:latin typeface="Calibri"/>
                <a:ea typeface="Calibri"/>
                <a:cs typeface="Calibri"/>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15</a:t>
            </a:fld>
            <a:endParaRPr lang="en-GB"/>
          </a:p>
        </p:txBody>
      </p:sp>
    </p:spTree>
    <p:extLst>
      <p:ext uri="{BB962C8B-B14F-4D97-AF65-F5344CB8AC3E}">
        <p14:creationId xmlns:p14="http://schemas.microsoft.com/office/powerpoint/2010/main" val="3845332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685800" y="1143000"/>
            <a:ext cx="5486400" cy="3086100"/>
          </a:xfrm>
          <a:prstGeom prst="rect">
            <a:avLst/>
          </a:prstGeom>
        </p:spPr>
      </p:sp>
      <p:sp>
        <p:nvSpPr>
          <p:cNvPr id="3" name="Jegyzetek helye 2"/>
          <p:cNvSpPr>
            <a:spLocks noGrp="1"/>
          </p:cNvSpPr>
          <p:nvPr>
            <p:ph type="body" idx="1"/>
          </p:nvPr>
        </p:nvSpPr>
        <p:spPr/>
        <p:txBody>
          <a:bodyPr/>
          <a:lstStyle/>
          <a:p>
            <a:r>
              <a:rPr lang="hu-HU" dirty="0"/>
              <a:t>BÁGY:</a:t>
            </a:r>
          </a:p>
          <a:p>
            <a:r>
              <a:rPr lang="hu-HU" dirty="0"/>
              <a:t>Íme a </a:t>
            </a:r>
            <a:r>
              <a:rPr lang="hu-HU" dirty="0" err="1"/>
              <a:t>Chrony</a:t>
            </a:r>
            <a:r>
              <a:rPr lang="hu-HU" dirty="0"/>
              <a:t> konfiguráció. A szolgáltatás </a:t>
            </a:r>
            <a:r>
              <a:rPr lang="hu-HU" b="1" dirty="0"/>
              <a:t>automatikusan elindul a rendszer indítása után és folyamatosan fut</a:t>
            </a:r>
            <a:r>
              <a:rPr lang="hu-HU" dirty="0"/>
              <a:t>. Az </a:t>
            </a:r>
            <a:r>
              <a:rPr lang="hu-HU" b="1" dirty="0"/>
              <a:t>NTP </a:t>
            </a:r>
            <a:r>
              <a:rPr lang="hu-HU" b="1" dirty="0" err="1"/>
              <a:t>pool</a:t>
            </a:r>
            <a:r>
              <a:rPr lang="hu-HU" b="1" dirty="0"/>
              <a:t>-t a Debian szolgáltatja</a:t>
            </a:r>
            <a:r>
              <a:rPr lang="hu-HU" dirty="0"/>
              <a:t>.</a:t>
            </a:r>
          </a:p>
        </p:txBody>
      </p:sp>
      <p:sp>
        <p:nvSpPr>
          <p:cNvPr id="4" name="Dia számának helye 3"/>
          <p:cNvSpPr>
            <a:spLocks noGrp="1"/>
          </p:cNvSpPr>
          <p:nvPr>
            <p:ph type="sldNum" sz="quarter" idx="5"/>
          </p:nvPr>
        </p:nvSpPr>
        <p:spPr/>
        <p:txBody>
          <a:bodyPr/>
          <a:lstStyle/>
          <a:p>
            <a:fld id="{2C0D6FDA-0F32-404A-BD47-36F42285E4AB}" type="slidenum">
              <a:rPr lang="en-GB" smtClean="0"/>
              <a:t>16</a:t>
            </a:fld>
            <a:endParaRPr lang="en-GB"/>
          </a:p>
        </p:txBody>
      </p:sp>
    </p:spTree>
    <p:extLst>
      <p:ext uri="{BB962C8B-B14F-4D97-AF65-F5344CB8AC3E}">
        <p14:creationId xmlns:p14="http://schemas.microsoft.com/office/powerpoint/2010/main" val="372509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685800" y="1143000"/>
            <a:ext cx="5486400" cy="3086100"/>
          </a:xfrm>
          <a:prstGeom prst="rect">
            <a:avLst/>
          </a:prstGeom>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latin typeface="Calibri"/>
                <a:ea typeface="Calibri"/>
                <a:cs typeface="Calibri"/>
              </a:rPr>
              <a:t>Itt vannak a </a:t>
            </a:r>
            <a:r>
              <a:rPr lang="hu-HU" b="1" dirty="0" err="1">
                <a:latin typeface="Calibri"/>
                <a:ea typeface="Calibri"/>
                <a:cs typeface="Calibri"/>
              </a:rPr>
              <a:t>FreeRADIUS</a:t>
            </a:r>
            <a:r>
              <a:rPr lang="hu-HU" b="1" dirty="0">
                <a:latin typeface="Calibri"/>
                <a:ea typeface="Calibri"/>
                <a:cs typeface="Calibri"/>
              </a:rPr>
              <a:t> </a:t>
            </a:r>
            <a:r>
              <a:rPr lang="hu-HU" b="1" dirty="0" err="1">
                <a:latin typeface="Calibri"/>
                <a:ea typeface="Calibri"/>
                <a:cs typeface="Calibri"/>
              </a:rPr>
              <a:t>konfig</a:t>
            </a:r>
            <a:r>
              <a:rPr lang="hu-HU" dirty="0" err="1">
                <a:latin typeface="Calibri"/>
                <a:ea typeface="Calibri"/>
                <a:cs typeface="Calibri"/>
              </a:rPr>
              <a:t>ok</a:t>
            </a:r>
            <a:r>
              <a:rPr lang="hu-HU" dirty="0">
                <a:latin typeface="Calibri"/>
                <a:ea typeface="Calibri"/>
                <a:cs typeface="Calibri"/>
              </a:rPr>
              <a:t>. A szolgáltatás szintúgy </a:t>
            </a:r>
            <a:r>
              <a:rPr lang="hu-HU" b="1" dirty="0">
                <a:latin typeface="Calibri"/>
                <a:ea typeface="Calibri"/>
                <a:cs typeface="Calibri"/>
              </a:rPr>
              <a:t>be van állítva </a:t>
            </a:r>
            <a:r>
              <a:rPr lang="hu-HU" b="1" dirty="0" err="1">
                <a:latin typeface="Calibri"/>
                <a:ea typeface="Calibri"/>
                <a:cs typeface="Calibri"/>
              </a:rPr>
              <a:t>SystemD</a:t>
            </a:r>
            <a:r>
              <a:rPr lang="hu-HU" dirty="0">
                <a:latin typeface="Calibri"/>
                <a:ea typeface="Calibri"/>
                <a:cs typeface="Calibri"/>
              </a:rPr>
              <a:t>-vel. Látszik a </a:t>
            </a:r>
            <a:r>
              <a:rPr lang="hu-HU" b="1" dirty="0">
                <a:latin typeface="Calibri"/>
                <a:ea typeface="Calibri"/>
                <a:cs typeface="Calibri"/>
              </a:rPr>
              <a:t>beállított jelszó, az üdvözlőüzenet és az eszközök</a:t>
            </a:r>
            <a:r>
              <a:rPr lang="hu-HU" dirty="0">
                <a:latin typeface="Calibri"/>
                <a:ea typeface="Calibri"/>
                <a:cs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latin typeface="Calibri"/>
              <a:ea typeface="Calibri"/>
              <a:cs typeface="Calibri"/>
            </a:endParaRPr>
          </a:p>
          <a:p>
            <a:pPr>
              <a:buNone/>
            </a:pPr>
            <a:r>
              <a:rPr lang="en-US" dirty="0"/>
              <a:t>That concludes the overview of the servers. Now, let me summarize my contributions to the project.</a:t>
            </a:r>
          </a:p>
          <a:p>
            <a:pPr>
              <a:buNone/>
            </a:pPr>
            <a:r>
              <a:rPr lang="en-US" dirty="0"/>
              <a:t>I was responsible for all server-side tasks. On the Windows side, I set up and configured DHCP, DNS, and FTP services. I enabled automatic backups and created Active Directory groups and users. I also managed permissions to ensure that only the development team had access to the FTP server. Additionally, I modified Group Policies to enable automatic software installation.</a:t>
            </a:r>
            <a:r>
              <a:rPr lang="hu-HU" dirty="0"/>
              <a:t> </a:t>
            </a:r>
            <a:r>
              <a:rPr lang="en-US" dirty="0"/>
              <a:t>I configured IIS and deployed the website, including generating SSL certificates to secure both the website and the FTP server. Printer sharing was also enabled.</a:t>
            </a:r>
          </a:p>
          <a:p>
            <a:r>
              <a:rPr lang="en-US" dirty="0"/>
              <a:t>On the Linux side, I set up and configured the NTP, RADIUS, and SYSLOG services to ensure accurate time synchronization, secure authentication, and centralized logging</a:t>
            </a:r>
            <a:r>
              <a:rPr lang="hu-HU" dirty="0"/>
              <a:t>.</a:t>
            </a:r>
            <a:endParaRPr lang="en-US" dirty="0"/>
          </a:p>
        </p:txBody>
      </p:sp>
      <p:sp>
        <p:nvSpPr>
          <p:cNvPr id="4" name="Dia számának helye 3"/>
          <p:cNvSpPr>
            <a:spLocks noGrp="1"/>
          </p:cNvSpPr>
          <p:nvPr>
            <p:ph type="sldNum" sz="quarter" idx="5"/>
          </p:nvPr>
        </p:nvSpPr>
        <p:spPr/>
        <p:txBody>
          <a:bodyPr/>
          <a:lstStyle/>
          <a:p>
            <a:fld id="{2C0D6FDA-0F32-404A-BD47-36F42285E4AB}" type="slidenum">
              <a:rPr lang="en-GB" smtClean="0"/>
              <a:t>17</a:t>
            </a:fld>
            <a:endParaRPr lang="en-GB"/>
          </a:p>
        </p:txBody>
      </p:sp>
    </p:spTree>
    <p:extLst>
      <p:ext uri="{BB962C8B-B14F-4D97-AF65-F5344CB8AC3E}">
        <p14:creationId xmlns:p14="http://schemas.microsoft.com/office/powerpoint/2010/main" val="407899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0B859-A641-9DBD-1488-5B1D3D814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02356-235C-D4D7-8921-3127CCC95C7E}"/>
              </a:ext>
            </a:extLst>
          </p:cNvPr>
          <p:cNvSpPr>
            <a:spLocks noGrp="1" noRot="1" noChangeAspect="1"/>
          </p:cNvSpPr>
          <p:nvPr>
            <p:ph type="sldImg"/>
          </p:nvPr>
        </p:nvSpPr>
        <p:spPr>
          <a:xfrm>
            <a:off x="685800" y="385763"/>
            <a:ext cx="5486400" cy="3086100"/>
          </a:xfrm>
          <a:prstGeom prst="rect">
            <a:avLst/>
          </a:prstGeom>
        </p:spPr>
      </p:sp>
      <p:sp>
        <p:nvSpPr>
          <p:cNvPr id="3" name="Notes Placeholder 2">
            <a:extLst>
              <a:ext uri="{FF2B5EF4-FFF2-40B4-BE49-F238E27FC236}">
                <a16:creationId xmlns:a16="http://schemas.microsoft.com/office/drawing/2014/main" id="{449F3226-A18C-F913-6D87-39AE28B372CA}"/>
              </a:ext>
            </a:extLst>
          </p:cNvPr>
          <p:cNvSpPr>
            <a:spLocks noGrp="1"/>
          </p:cNvSpPr>
          <p:nvPr>
            <p:ph type="body" idx="1"/>
          </p:nvPr>
        </p:nvSpPr>
        <p:spPr>
          <a:xfrm>
            <a:off x="685800" y="3534705"/>
            <a:ext cx="5486400" cy="3600451"/>
          </a:xfrm>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KMB:</a:t>
            </a:r>
          </a:p>
          <a:p>
            <a:r>
              <a:rPr lang="hu-HU" dirty="0">
                <a:latin typeface="Calibri" panose="020F0502020204030204" pitchFamily="34" charset="0"/>
                <a:ea typeface="Calibri" panose="020F0502020204030204" pitchFamily="34" charset="0"/>
                <a:cs typeface="Calibri" panose="020F0502020204030204" pitchFamily="34" charset="0"/>
              </a:rPr>
              <a:t>Na de </a:t>
            </a:r>
            <a:r>
              <a:rPr lang="hu-HU" b="1" dirty="0">
                <a:latin typeface="Calibri" panose="020F0502020204030204" pitchFamily="34" charset="0"/>
                <a:ea typeface="Calibri" panose="020F0502020204030204" pitchFamily="34" charset="0"/>
                <a:cs typeface="Calibri" panose="020F0502020204030204" pitchFamily="34" charset="0"/>
              </a:rPr>
              <a:t>hogy csináltuk </a:t>
            </a:r>
            <a:r>
              <a:rPr lang="hu-HU" dirty="0">
                <a:latin typeface="Calibri" panose="020F0502020204030204" pitchFamily="34" charset="0"/>
                <a:ea typeface="Calibri" panose="020F0502020204030204" pitchFamily="34" charset="0"/>
                <a:cs typeface="Calibri" panose="020F0502020204030204" pitchFamily="34" charset="0"/>
              </a:rPr>
              <a:t>meg mind ezt?</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Első lépésnek a leglogikusabb egy </a:t>
            </a:r>
            <a:r>
              <a:rPr lang="hu-HU" b="1" dirty="0">
                <a:latin typeface="Calibri" panose="020F0502020204030204" pitchFamily="34" charset="0"/>
                <a:ea typeface="Calibri" panose="020F0502020204030204" pitchFamily="34" charset="0"/>
                <a:cs typeface="Calibri" panose="020F0502020204030204" pitchFamily="34" charset="0"/>
              </a:rPr>
              <a:t>online kommunikációs </a:t>
            </a:r>
            <a:r>
              <a:rPr lang="hu-HU" b="1" dirty="0" err="1">
                <a:latin typeface="Calibri" panose="020F0502020204030204" pitchFamily="34" charset="0"/>
                <a:ea typeface="Calibri" panose="020F0502020204030204" pitchFamily="34" charset="0"/>
                <a:cs typeface="Calibri" panose="020F0502020204030204" pitchFamily="34" charset="0"/>
              </a:rPr>
              <a:t>platforom</a:t>
            </a:r>
            <a:r>
              <a:rPr lang="hu-HU" dirty="0">
                <a:latin typeface="Calibri" panose="020F0502020204030204" pitchFamily="34" charset="0"/>
                <a:ea typeface="Calibri" panose="020F0502020204030204" pitchFamily="34" charset="0"/>
                <a:cs typeface="Calibri" panose="020F0502020204030204" pitchFamily="34" charset="0"/>
              </a:rPr>
              <a:t> választása volt. Az </a:t>
            </a:r>
            <a:r>
              <a:rPr lang="hu-HU" b="1" dirty="0">
                <a:latin typeface="Calibri" panose="020F0502020204030204" pitchFamily="34" charset="0"/>
                <a:ea typeface="Calibri" panose="020F0502020204030204" pitchFamily="34" charset="0"/>
                <a:cs typeface="Calibri" panose="020F0502020204030204" pitchFamily="34" charset="0"/>
              </a:rPr>
              <a:t>átláthatóság</a:t>
            </a:r>
            <a:r>
              <a:rPr lang="hu-HU" dirty="0">
                <a:latin typeface="Calibri" panose="020F0502020204030204" pitchFamily="34" charset="0"/>
                <a:ea typeface="Calibri" panose="020F0502020204030204" pitchFamily="34" charset="0"/>
                <a:cs typeface="Calibri" panose="020F0502020204030204" pitchFamily="34" charset="0"/>
              </a:rPr>
              <a:t> érdekében a </a:t>
            </a:r>
            <a:r>
              <a:rPr lang="hu-HU" b="1" dirty="0" err="1">
                <a:latin typeface="Calibri" panose="020F0502020204030204" pitchFamily="34" charset="0"/>
                <a:ea typeface="Calibri" panose="020F0502020204030204" pitchFamily="34" charset="0"/>
                <a:cs typeface="Calibri" panose="020F0502020204030204" pitchFamily="34" charset="0"/>
              </a:rPr>
              <a:t>Discord</a:t>
            </a:r>
            <a:r>
              <a:rPr lang="hu-HU" b="1" dirty="0">
                <a:latin typeface="Calibri" panose="020F0502020204030204" pitchFamily="34" charset="0"/>
                <a:ea typeface="Calibri" panose="020F0502020204030204" pitchFamily="34" charset="0"/>
                <a:cs typeface="Calibri" panose="020F0502020204030204" pitchFamily="34" charset="0"/>
              </a:rPr>
              <a:t>-ot</a:t>
            </a:r>
            <a:r>
              <a:rPr lang="hu-HU" dirty="0">
                <a:latin typeface="Calibri" panose="020F0502020204030204" pitchFamily="34" charset="0"/>
                <a:ea typeface="Calibri" panose="020F0502020204030204" pitchFamily="34" charset="0"/>
                <a:cs typeface="Calibri" panose="020F0502020204030204" pitchFamily="34" charset="0"/>
              </a:rPr>
              <a:t> </a:t>
            </a:r>
            <a:r>
              <a:rPr lang="hu-HU" dirty="0" err="1">
                <a:latin typeface="Calibri" panose="020F0502020204030204" pitchFamily="34" charset="0"/>
                <a:ea typeface="Calibri" panose="020F0502020204030204" pitchFamily="34" charset="0"/>
                <a:cs typeface="Calibri" panose="020F0502020204030204" pitchFamily="34" charset="0"/>
              </a:rPr>
              <a:t>válaszottuk</a:t>
            </a:r>
            <a:r>
              <a:rPr lang="hu-HU" dirty="0">
                <a:latin typeface="Calibri" panose="020F0502020204030204" pitchFamily="34" charset="0"/>
                <a:ea typeface="Calibri" panose="020F0502020204030204" pitchFamily="34" charset="0"/>
                <a:cs typeface="Calibri" panose="020F0502020204030204" pitchFamily="34" charset="0"/>
              </a:rPr>
              <a:t> a </a:t>
            </a:r>
            <a:r>
              <a:rPr lang="hu-HU" b="1" dirty="0">
                <a:latin typeface="Calibri" panose="020F0502020204030204" pitchFamily="34" charset="0"/>
                <a:ea typeface="Calibri" panose="020F0502020204030204" pitchFamily="34" charset="0"/>
                <a:cs typeface="Calibri" panose="020F0502020204030204" pitchFamily="34" charset="0"/>
              </a:rPr>
              <a:t>kategorizálható csatornák</a:t>
            </a:r>
            <a:r>
              <a:rPr lang="hu-HU" dirty="0">
                <a:latin typeface="Calibri" panose="020F0502020204030204" pitchFamily="34" charset="0"/>
                <a:ea typeface="Calibri" panose="020F0502020204030204" pitchFamily="34" charset="0"/>
                <a:cs typeface="Calibri" panose="020F0502020204030204" pitchFamily="34" charset="0"/>
              </a:rPr>
              <a:t>ból álló felépítése miatt.</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Ezután a </a:t>
            </a:r>
            <a:r>
              <a:rPr lang="hu-HU" b="1" dirty="0">
                <a:latin typeface="Calibri" panose="020F0502020204030204" pitchFamily="34" charset="0"/>
                <a:ea typeface="Calibri" panose="020F0502020204030204" pitchFamily="34" charset="0"/>
                <a:cs typeface="Calibri" panose="020F0502020204030204" pitchFamily="34" charset="0"/>
              </a:rPr>
              <a:t>GitHub </a:t>
            </a:r>
            <a:r>
              <a:rPr lang="hu-HU" b="1" dirty="0" err="1">
                <a:latin typeface="Calibri" panose="020F0502020204030204" pitchFamily="34" charset="0"/>
                <a:ea typeface="Calibri" panose="020F0502020204030204" pitchFamily="34" charset="0"/>
                <a:cs typeface="Calibri" panose="020F0502020204030204" pitchFamily="34" charset="0"/>
              </a:rPr>
              <a:t>Projects</a:t>
            </a:r>
            <a:r>
              <a:rPr lang="hu-HU" b="1" dirty="0">
                <a:latin typeface="Calibri" panose="020F0502020204030204" pitchFamily="34" charset="0"/>
                <a:ea typeface="Calibri" panose="020F0502020204030204" pitchFamily="34" charset="0"/>
                <a:cs typeface="Calibri" panose="020F0502020204030204" pitchFamily="34" charset="0"/>
              </a:rPr>
              <a:t> és </a:t>
            </a:r>
            <a:r>
              <a:rPr lang="hu-HU" b="1" dirty="0" err="1">
                <a:latin typeface="Calibri" panose="020F0502020204030204" pitchFamily="34" charset="0"/>
                <a:ea typeface="Calibri" panose="020F0502020204030204" pitchFamily="34" charset="0"/>
                <a:cs typeface="Calibri" panose="020F0502020204030204" pitchFamily="34" charset="0"/>
              </a:rPr>
              <a:t>Trello</a:t>
            </a:r>
            <a:r>
              <a:rPr lang="hu-HU" b="1" dirty="0">
                <a:latin typeface="Calibri" panose="020F0502020204030204" pitchFamily="34" charset="0"/>
                <a:ea typeface="Calibri" panose="020F0502020204030204" pitchFamily="34" charset="0"/>
                <a:cs typeface="Calibri" panose="020F0502020204030204" pitchFamily="34" charset="0"/>
              </a:rPr>
              <a:t> </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a:latin typeface="Calibri" panose="020F0502020204030204" pitchFamily="34" charset="0"/>
                <a:ea typeface="Calibri" panose="020F0502020204030204" pitchFamily="34" charset="0"/>
                <a:cs typeface="Calibri" panose="020F0502020204030204" pitchFamily="34" charset="0"/>
              </a:rPr>
              <a:t>két Kanban stílusú listakészítő webalkalmazás </a:t>
            </a:r>
            <a:r>
              <a:rPr lang="hu-HU" dirty="0">
                <a:latin typeface="Calibri" panose="020F0502020204030204" pitchFamily="34" charset="0"/>
                <a:ea typeface="Calibri" panose="020F0502020204030204" pitchFamily="34" charset="0"/>
                <a:cs typeface="Calibri" panose="020F0502020204030204" pitchFamily="34" charset="0"/>
              </a:rPr>
              <a:t>– közül választottuk végül a </a:t>
            </a:r>
            <a:r>
              <a:rPr lang="hu-HU" b="1" dirty="0" err="1">
                <a:latin typeface="Calibri" panose="020F0502020204030204" pitchFamily="34" charset="0"/>
                <a:ea typeface="Calibri" panose="020F0502020204030204" pitchFamily="34" charset="0"/>
                <a:cs typeface="Calibri" panose="020F0502020204030204" pitchFamily="34" charset="0"/>
              </a:rPr>
              <a:t>Trellot</a:t>
            </a:r>
            <a:r>
              <a:rPr lang="hu-HU" dirty="0">
                <a:latin typeface="Calibri" panose="020F0502020204030204" pitchFamily="34" charset="0"/>
                <a:ea typeface="Calibri" panose="020F0502020204030204" pitchFamily="34" charset="0"/>
                <a:cs typeface="Calibri" panose="020F0502020204030204" pitchFamily="34" charset="0"/>
              </a:rPr>
              <a:t>. Úgy gondoltuk, hogy a </a:t>
            </a:r>
            <a:r>
              <a:rPr lang="hu-HU" b="1" dirty="0">
                <a:latin typeface="Calibri" panose="020F0502020204030204" pitchFamily="34" charset="0"/>
                <a:ea typeface="Calibri" panose="020F0502020204030204" pitchFamily="34" charset="0"/>
                <a:cs typeface="Calibri" panose="020F0502020204030204" pitchFamily="34" charset="0"/>
              </a:rPr>
              <a:t>GitHub </a:t>
            </a:r>
            <a:r>
              <a:rPr lang="hu-HU" b="1" dirty="0" err="1">
                <a:latin typeface="Calibri" panose="020F0502020204030204" pitchFamily="34" charset="0"/>
                <a:ea typeface="Calibri" panose="020F0502020204030204" pitchFamily="34" charset="0"/>
                <a:cs typeface="Calibri" panose="020F0502020204030204" pitchFamily="34" charset="0"/>
              </a:rPr>
              <a:t>Projects-et</a:t>
            </a:r>
            <a:r>
              <a:rPr lang="hu-HU" b="1" dirty="0">
                <a:latin typeface="Calibri" panose="020F0502020204030204" pitchFamily="34" charset="0"/>
                <a:ea typeface="Calibri" panose="020F0502020204030204" pitchFamily="34" charset="0"/>
                <a:cs typeface="Calibri" panose="020F0502020204030204" pitchFamily="34" charset="0"/>
              </a:rPr>
              <a:t> nem tudtuk volna </a:t>
            </a:r>
            <a:r>
              <a:rPr lang="hu-HU" dirty="0">
                <a:latin typeface="Calibri" panose="020F0502020204030204" pitchFamily="34" charset="0"/>
                <a:ea typeface="Calibri" panose="020F0502020204030204" pitchFamily="34" charset="0"/>
                <a:cs typeface="Calibri" panose="020F0502020204030204" pitchFamily="34" charset="0"/>
              </a:rPr>
              <a:t>megfelelően </a:t>
            </a:r>
            <a:r>
              <a:rPr lang="hu-HU" b="1" dirty="0">
                <a:latin typeface="Calibri" panose="020F0502020204030204" pitchFamily="34" charset="0"/>
                <a:ea typeface="Calibri" panose="020F0502020204030204" pitchFamily="34" charset="0"/>
                <a:cs typeface="Calibri" panose="020F0502020204030204" pitchFamily="34" charset="0"/>
              </a:rPr>
              <a:t>kihasználni</a:t>
            </a:r>
            <a:r>
              <a:rPr lang="hu-HU" dirty="0">
                <a:latin typeface="Calibri" panose="020F0502020204030204" pitchFamily="34" charset="0"/>
                <a:ea typeface="Calibri" panose="020F0502020204030204" pitchFamily="34" charset="0"/>
                <a:cs typeface="Calibri" panose="020F0502020204030204" pitchFamily="34" charset="0"/>
              </a:rPr>
              <a:t> egy ilyen projektnél. </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Következőként </a:t>
            </a:r>
            <a:r>
              <a:rPr lang="hu-HU" b="1" dirty="0">
                <a:latin typeface="Calibri" panose="020F0502020204030204" pitchFamily="34" charset="0"/>
                <a:ea typeface="Calibri" panose="020F0502020204030204" pitchFamily="34" charset="0"/>
                <a:cs typeface="Calibri" panose="020F0502020204030204" pitchFamily="34" charset="0"/>
              </a:rPr>
              <a:t>elkészítettük</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a:latin typeface="Calibri" panose="020F0502020204030204" pitchFamily="34" charset="0"/>
                <a:ea typeface="Calibri" panose="020F0502020204030204" pitchFamily="34" charset="0"/>
                <a:cs typeface="Calibri" panose="020F0502020204030204" pitchFamily="34" charset="0"/>
              </a:rPr>
              <a:t>a projekt tervét Word-ben</a:t>
            </a:r>
            <a:r>
              <a:rPr lang="hu-HU" dirty="0">
                <a:latin typeface="Calibri" panose="020F0502020204030204" pitchFamily="34" charset="0"/>
                <a:ea typeface="Calibri" panose="020F0502020204030204" pitchFamily="34" charset="0"/>
                <a:cs typeface="Calibri" panose="020F0502020204030204" pitchFamily="34" charset="0"/>
              </a:rPr>
              <a:t>, majd nekiálltunk a </a:t>
            </a:r>
            <a:r>
              <a:rPr lang="hu-HU" b="1" dirty="0">
                <a:latin typeface="Calibri" panose="020F0502020204030204" pitchFamily="34" charset="0"/>
                <a:ea typeface="Calibri" panose="020F0502020204030204" pitchFamily="34" charset="0"/>
                <a:cs typeface="Calibri" panose="020F0502020204030204" pitchFamily="34" charset="0"/>
              </a:rPr>
              <a:t>topológiának és</a:t>
            </a:r>
            <a:r>
              <a:rPr lang="hu-HU" b="0" dirty="0">
                <a:latin typeface="Calibri" panose="020F0502020204030204" pitchFamily="34" charset="0"/>
                <a:ea typeface="Calibri" panose="020F0502020204030204" pitchFamily="34" charset="0"/>
                <a:cs typeface="Calibri" panose="020F0502020204030204" pitchFamily="34" charset="0"/>
              </a:rPr>
              <a:t> a </a:t>
            </a:r>
            <a:r>
              <a:rPr lang="hu-HU" b="1" dirty="0">
                <a:latin typeface="Calibri" panose="020F0502020204030204" pitchFamily="34" charset="0"/>
                <a:ea typeface="Calibri" panose="020F0502020204030204" pitchFamily="34" charset="0"/>
                <a:cs typeface="Calibri" panose="020F0502020204030204" pitchFamily="34" charset="0"/>
              </a:rPr>
              <a:t>szimulált teszteléshez.</a:t>
            </a:r>
            <a:r>
              <a:rPr lang="hu-HU" dirty="0">
                <a:latin typeface="Calibri" panose="020F0502020204030204" pitchFamily="34" charset="0"/>
                <a:ea typeface="Calibri" panose="020F0502020204030204" pitchFamily="34" charset="0"/>
                <a:cs typeface="Calibri" panose="020F0502020204030204" pitchFamily="34" charset="0"/>
              </a:rPr>
              <a:t> Ezt </a:t>
            </a:r>
            <a:r>
              <a:rPr lang="hu-HU" b="1" dirty="0">
                <a:latin typeface="Calibri" panose="020F0502020204030204" pitchFamily="34" charset="0"/>
                <a:ea typeface="Calibri" panose="020F0502020204030204" pitchFamily="34" charset="0"/>
                <a:cs typeface="Calibri" panose="020F0502020204030204" pitchFamily="34" charset="0"/>
              </a:rPr>
              <a:t>Cisco </a:t>
            </a:r>
            <a:r>
              <a:rPr lang="hu-HU" b="1" dirty="0" err="1">
                <a:latin typeface="Calibri" panose="020F0502020204030204" pitchFamily="34" charset="0"/>
                <a:ea typeface="Calibri" panose="020F0502020204030204" pitchFamily="34" charset="0"/>
                <a:cs typeface="Calibri" panose="020F0502020204030204" pitchFamily="34" charset="0"/>
              </a:rPr>
              <a:t>Packet</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Tracer</a:t>
            </a:r>
            <a:r>
              <a:rPr lang="hu-HU" b="1" dirty="0">
                <a:latin typeface="Calibri" panose="020F0502020204030204" pitchFamily="34" charset="0"/>
                <a:ea typeface="Calibri" panose="020F0502020204030204" pitchFamily="34" charset="0"/>
                <a:cs typeface="Calibri" panose="020F0502020204030204" pitchFamily="34" charset="0"/>
              </a:rPr>
              <a:t>-ben </a:t>
            </a:r>
            <a:r>
              <a:rPr lang="hu-HU" dirty="0">
                <a:latin typeface="Calibri" panose="020F0502020204030204" pitchFamily="34" charset="0"/>
                <a:ea typeface="Calibri" panose="020F0502020204030204" pitchFamily="34" charset="0"/>
                <a:cs typeface="Calibri" panose="020F0502020204030204" pitchFamily="34" charset="0"/>
              </a:rPr>
              <a:t>csináltuk.</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Ezek után </a:t>
            </a:r>
            <a:r>
              <a:rPr lang="hu-HU" b="1" dirty="0">
                <a:latin typeface="Calibri" panose="020F0502020204030204" pitchFamily="34" charset="0"/>
                <a:ea typeface="Calibri" panose="020F0502020204030204" pitchFamily="34" charset="0"/>
                <a:cs typeface="Calibri" panose="020F0502020204030204" pitchFamily="34" charset="0"/>
              </a:rPr>
              <a:t>elkészítettünk</a:t>
            </a:r>
            <a:r>
              <a:rPr lang="hu-HU" dirty="0">
                <a:latin typeface="Calibri" panose="020F0502020204030204" pitchFamily="34" charset="0"/>
                <a:ea typeface="Calibri" panose="020F0502020204030204" pitchFamily="34" charset="0"/>
                <a:cs typeface="Calibri" panose="020F0502020204030204" pitchFamily="34" charset="0"/>
              </a:rPr>
              <a:t> egy </a:t>
            </a:r>
            <a:r>
              <a:rPr lang="hu-HU" b="1" dirty="0">
                <a:latin typeface="Calibri" panose="020F0502020204030204" pitchFamily="34" charset="0"/>
                <a:ea typeface="Calibri" panose="020F0502020204030204" pitchFamily="34" charset="0"/>
                <a:cs typeface="Calibri" panose="020F0502020204030204" pitchFamily="34" charset="0"/>
              </a:rPr>
              <a:t>fizikailag elkészíthető prototípus topológiáját</a:t>
            </a:r>
            <a:r>
              <a:rPr lang="hu-HU" dirty="0">
                <a:latin typeface="Calibri" panose="020F0502020204030204" pitchFamily="34" charset="0"/>
                <a:ea typeface="Calibri" panose="020F0502020204030204" pitchFamily="34" charset="0"/>
                <a:cs typeface="Calibri" panose="020F0502020204030204" pitchFamily="34" charset="0"/>
              </a:rPr>
              <a:t>, amit aztán </a:t>
            </a:r>
            <a:r>
              <a:rPr lang="hu-HU" b="1" dirty="0">
                <a:latin typeface="Calibri" panose="020F0502020204030204" pitchFamily="34" charset="0"/>
                <a:ea typeface="Calibri" panose="020F0502020204030204" pitchFamily="34" charset="0"/>
                <a:cs typeface="Calibri" panose="020F0502020204030204" pitchFamily="34" charset="0"/>
              </a:rPr>
              <a:t>fizikailag is megalkottunk</a:t>
            </a:r>
            <a:r>
              <a:rPr lang="hu-HU" dirty="0">
                <a:latin typeface="Calibri" panose="020F0502020204030204" pitchFamily="34" charset="0"/>
                <a:ea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Ezeket természetesen </a:t>
            </a:r>
            <a:r>
              <a:rPr lang="hu-HU" b="1" dirty="0">
                <a:latin typeface="Calibri" panose="020F0502020204030204" pitchFamily="34" charset="0"/>
                <a:ea typeface="Calibri" panose="020F0502020204030204" pitchFamily="34" charset="0"/>
                <a:cs typeface="Calibri" panose="020F0502020204030204" pitchFamily="34" charset="0"/>
              </a:rPr>
              <a:t>végig rögzítettük </a:t>
            </a:r>
            <a:r>
              <a:rPr lang="hu-HU" b="0" dirty="0">
                <a:latin typeface="Calibri" panose="020F0502020204030204" pitchFamily="34" charset="0"/>
                <a:ea typeface="Calibri" panose="020F0502020204030204" pitchFamily="34" charset="0"/>
                <a:cs typeface="Calibri" panose="020F0502020204030204" pitchFamily="34" charset="0"/>
              </a:rPr>
              <a:t>és</a:t>
            </a:r>
            <a:r>
              <a:rPr lang="hu-HU" b="1" dirty="0">
                <a:latin typeface="Calibri" panose="020F0502020204030204" pitchFamily="34" charset="0"/>
                <a:ea typeface="Calibri" panose="020F0502020204030204" pitchFamily="34" charset="0"/>
                <a:cs typeface="Calibri" panose="020F0502020204030204" pitchFamily="34" charset="0"/>
              </a:rPr>
              <a:t> dokumentáltuk</a:t>
            </a:r>
            <a:r>
              <a:rPr lang="hu-HU" dirty="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Miután meggyőződtünk a tesztelések sikerességéről, </a:t>
            </a:r>
            <a:r>
              <a:rPr lang="hu-HU" b="1" dirty="0">
                <a:latin typeface="Calibri" panose="020F0502020204030204" pitchFamily="34" charset="0"/>
                <a:ea typeface="Calibri" panose="020F0502020204030204" pitchFamily="34" charset="0"/>
                <a:cs typeface="Calibri" panose="020F0502020204030204" pitchFamily="34" charset="0"/>
              </a:rPr>
              <a:t>ismét leteszteltünk mindent</a:t>
            </a:r>
            <a:r>
              <a:rPr lang="hu-HU" dirty="0">
                <a:latin typeface="Calibri" panose="020F0502020204030204" pitchFamily="34" charset="0"/>
                <a:ea typeface="Calibri" panose="020F0502020204030204" pitchFamily="34" charset="0"/>
                <a:cs typeface="Calibri" panose="020F0502020204030204" pitchFamily="34" charset="0"/>
              </a:rPr>
              <a:t>, amit egy </a:t>
            </a:r>
            <a:r>
              <a:rPr lang="hu-HU" b="1" dirty="0">
                <a:latin typeface="Calibri" panose="020F0502020204030204" pitchFamily="34" charset="0"/>
                <a:ea typeface="Calibri" panose="020F0502020204030204" pitchFamily="34" charset="0"/>
                <a:cs typeface="Calibri" panose="020F0502020204030204" pitchFamily="34" charset="0"/>
              </a:rPr>
              <a:t>Excel dokumentumban rögzítettünk</a:t>
            </a:r>
            <a:r>
              <a:rPr lang="hu-HU" dirty="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Majd </a:t>
            </a:r>
            <a:r>
              <a:rPr lang="hu-HU" b="1" dirty="0">
                <a:latin typeface="Calibri" panose="020F0502020204030204" pitchFamily="34" charset="0"/>
                <a:ea typeface="Calibri" panose="020F0502020204030204" pitchFamily="34" charset="0"/>
                <a:cs typeface="Calibri" panose="020F0502020204030204" pitchFamily="34" charset="0"/>
              </a:rPr>
              <a:t>minden</a:t>
            </a:r>
            <a:r>
              <a:rPr lang="hu-HU" dirty="0">
                <a:latin typeface="Calibri" panose="020F0502020204030204" pitchFamily="34" charset="0"/>
                <a:ea typeface="Calibri" panose="020F0502020204030204" pitchFamily="34" charset="0"/>
                <a:cs typeface="Calibri" panose="020F0502020204030204" pitchFamily="34" charset="0"/>
              </a:rPr>
              <a:t> eddigi </a:t>
            </a:r>
            <a:r>
              <a:rPr lang="hu-HU" b="1" dirty="0">
                <a:latin typeface="Calibri" panose="020F0502020204030204" pitchFamily="34" charset="0"/>
                <a:ea typeface="Calibri" panose="020F0502020204030204" pitchFamily="34" charset="0"/>
                <a:cs typeface="Calibri" panose="020F0502020204030204" pitchFamily="34" charset="0"/>
              </a:rPr>
              <a:t>rögzített anyagból megcsináltuk</a:t>
            </a:r>
            <a:r>
              <a:rPr lang="hu-HU" dirty="0">
                <a:latin typeface="Calibri" panose="020F0502020204030204" pitchFamily="34" charset="0"/>
                <a:ea typeface="Calibri" panose="020F0502020204030204" pitchFamily="34" charset="0"/>
                <a:cs typeface="Calibri" panose="020F0502020204030204" pitchFamily="34" charset="0"/>
              </a:rPr>
              <a:t> a </a:t>
            </a:r>
            <a:r>
              <a:rPr lang="hu-HU" b="1" dirty="0">
                <a:latin typeface="Calibri" panose="020F0502020204030204" pitchFamily="34" charset="0"/>
                <a:ea typeface="Calibri" panose="020F0502020204030204" pitchFamily="34" charset="0"/>
                <a:cs typeface="Calibri" panose="020F0502020204030204" pitchFamily="34" charset="0"/>
              </a:rPr>
              <a:t>bemutató videót</a:t>
            </a:r>
            <a:r>
              <a:rPr lang="hu-HU" dirty="0">
                <a:latin typeface="Calibri" panose="020F0502020204030204" pitchFamily="34" charset="0"/>
                <a:ea typeface="Calibri" panose="020F0502020204030204" pitchFamily="34" charset="0"/>
                <a:cs typeface="Calibri" panose="020F0502020204030204" pitchFamily="34" charset="0"/>
              </a:rPr>
              <a:t>, ahol ugye a vezetőség specifikus igényeit is számításba kellett vennünk.</a:t>
            </a:r>
          </a:p>
          <a:p>
            <a:pPr marL="171450" indent="-171450">
              <a:buFont typeface="Arial" panose="020B0604020202020204" pitchFamily="34" charset="0"/>
              <a:buChar char="•"/>
            </a:pPr>
            <a:r>
              <a:rPr lang="hu-HU" dirty="0">
                <a:latin typeface="Calibri" panose="020F0502020204030204" pitchFamily="34" charset="0"/>
                <a:ea typeface="Calibri" panose="020F0502020204030204" pitchFamily="34" charset="0"/>
                <a:cs typeface="Calibri" panose="020F0502020204030204" pitchFamily="34" charset="0"/>
              </a:rPr>
              <a:t>A projekt </a:t>
            </a:r>
            <a:r>
              <a:rPr lang="hu-HU" b="1" dirty="0">
                <a:latin typeface="Calibri" panose="020F0502020204030204" pitchFamily="34" charset="0"/>
                <a:ea typeface="Calibri" panose="020F0502020204030204" pitchFamily="34" charset="0"/>
                <a:cs typeface="Calibri" panose="020F0502020204030204" pitchFamily="34" charset="0"/>
              </a:rPr>
              <a:t>megosztása</a:t>
            </a:r>
            <a:r>
              <a:rPr lang="hu-HU" dirty="0">
                <a:latin typeface="Calibri" panose="020F0502020204030204" pitchFamily="34" charset="0"/>
                <a:ea typeface="Calibri" panose="020F0502020204030204" pitchFamily="34" charset="0"/>
                <a:cs typeface="Calibri" panose="020F0502020204030204" pitchFamily="34" charset="0"/>
              </a:rPr>
              <a:t> és </a:t>
            </a:r>
            <a:r>
              <a:rPr lang="hu-HU" b="1" dirty="0">
                <a:latin typeface="Calibri" panose="020F0502020204030204" pitchFamily="34" charset="0"/>
                <a:ea typeface="Calibri" panose="020F0502020204030204" pitchFamily="34" charset="0"/>
                <a:cs typeface="Calibri" panose="020F0502020204030204" pitchFamily="34" charset="0"/>
              </a:rPr>
              <a:t>verziókezelése</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a:latin typeface="Calibri" panose="020F0502020204030204" pitchFamily="34" charset="0"/>
                <a:ea typeface="Calibri" panose="020F0502020204030204" pitchFamily="34" charset="0"/>
                <a:cs typeface="Calibri" panose="020F0502020204030204" pitchFamily="34" charset="0"/>
              </a:rPr>
              <a:t>OneDrive-on</a:t>
            </a:r>
            <a:r>
              <a:rPr lang="hu-HU" dirty="0">
                <a:latin typeface="Calibri" panose="020F0502020204030204" pitchFamily="34" charset="0"/>
                <a:ea typeface="Calibri" panose="020F0502020204030204" pitchFamily="34" charset="0"/>
                <a:cs typeface="Calibri" panose="020F0502020204030204" pitchFamily="34" charset="0"/>
              </a:rPr>
              <a:t> és </a:t>
            </a:r>
            <a:r>
              <a:rPr lang="hu-HU" b="1" dirty="0">
                <a:latin typeface="Calibri" panose="020F0502020204030204" pitchFamily="34" charset="0"/>
                <a:ea typeface="Calibri" panose="020F0502020204030204" pitchFamily="34" charset="0"/>
                <a:cs typeface="Calibri" panose="020F0502020204030204" pitchFamily="34" charset="0"/>
              </a:rPr>
              <a:t>GitHub-</a:t>
            </a:r>
            <a:r>
              <a:rPr lang="hu-HU" b="1" dirty="0" err="1">
                <a:latin typeface="Calibri" panose="020F0502020204030204" pitchFamily="34" charset="0"/>
                <a:ea typeface="Calibri" panose="020F0502020204030204" pitchFamily="34" charset="0"/>
                <a:cs typeface="Calibri" panose="020F0502020204030204" pitchFamily="34" charset="0"/>
              </a:rPr>
              <a:t>on</a:t>
            </a:r>
            <a:r>
              <a:rPr lang="hu-HU" dirty="0">
                <a:latin typeface="Calibri" panose="020F0502020204030204" pitchFamily="34" charset="0"/>
                <a:ea typeface="Calibri" panose="020F0502020204030204" pitchFamily="34" charset="0"/>
                <a:cs typeface="Calibri" panose="020F0502020204030204" pitchFamily="34" charset="0"/>
              </a:rPr>
              <a:t> történt. </a:t>
            </a:r>
            <a:r>
              <a:rPr lang="hu-HU" b="1" dirty="0">
                <a:latin typeface="Calibri" panose="020F0502020204030204" pitchFamily="34" charset="0"/>
                <a:ea typeface="Calibri" panose="020F0502020204030204" pitchFamily="34" charset="0"/>
                <a:cs typeface="Calibri" panose="020F0502020204030204" pitchFamily="34" charset="0"/>
              </a:rPr>
              <a:t>OneDrive-on</a:t>
            </a:r>
            <a:r>
              <a:rPr lang="hu-HU" dirty="0">
                <a:latin typeface="Calibri" panose="020F0502020204030204" pitchFamily="34" charset="0"/>
                <a:ea typeface="Calibri" panose="020F0502020204030204" pitchFamily="34" charset="0"/>
                <a:cs typeface="Calibri" panose="020F0502020204030204" pitchFamily="34" charset="0"/>
              </a:rPr>
              <a:t> a </a:t>
            </a:r>
            <a:r>
              <a:rPr lang="hu-HU" b="1" dirty="0">
                <a:latin typeface="Calibri" panose="020F0502020204030204" pitchFamily="34" charset="0"/>
                <a:ea typeface="Calibri" panose="020F0502020204030204" pitchFamily="34" charset="0"/>
                <a:cs typeface="Calibri" panose="020F0502020204030204" pitchFamily="34" charset="0"/>
              </a:rPr>
              <a:t>dokumentumokat</a:t>
            </a:r>
            <a:r>
              <a:rPr lang="hu-HU" dirty="0">
                <a:latin typeface="Calibri" panose="020F0502020204030204" pitchFamily="34" charset="0"/>
                <a:ea typeface="Calibri" panose="020F0502020204030204" pitchFamily="34" charset="0"/>
                <a:cs typeface="Calibri" panose="020F0502020204030204" pitchFamily="34" charset="0"/>
              </a:rPr>
              <a:t> kezeltük, így ki tudtuk használni a </a:t>
            </a:r>
            <a:r>
              <a:rPr lang="hu-HU" b="1" dirty="0">
                <a:latin typeface="Calibri" panose="020F0502020204030204" pitchFamily="34" charset="0"/>
                <a:ea typeface="Calibri" panose="020F0502020204030204" pitchFamily="34" charset="0"/>
                <a:cs typeface="Calibri" panose="020F0502020204030204" pitchFamily="34" charset="0"/>
              </a:rPr>
              <a:t>SharePoint</a:t>
            </a:r>
            <a:r>
              <a:rPr lang="hu-HU" dirty="0">
                <a:latin typeface="Calibri" panose="020F0502020204030204" pitchFamily="34" charset="0"/>
                <a:ea typeface="Calibri" panose="020F0502020204030204" pitchFamily="34" charset="0"/>
                <a:cs typeface="Calibri" panose="020F0502020204030204" pitchFamily="34" charset="0"/>
              </a:rPr>
              <a:t>-os </a:t>
            </a:r>
            <a:r>
              <a:rPr lang="hu-HU" b="1" dirty="0">
                <a:latin typeface="Calibri" panose="020F0502020204030204" pitchFamily="34" charset="0"/>
                <a:ea typeface="Calibri" panose="020F0502020204030204" pitchFamily="34" charset="0"/>
                <a:cs typeface="Calibri" panose="020F0502020204030204" pitchFamily="34" charset="0"/>
              </a:rPr>
              <a:t>élő megosztást</a:t>
            </a:r>
            <a:r>
              <a:rPr lang="hu-HU" dirty="0">
                <a:latin typeface="Calibri" panose="020F0502020204030204" pitchFamily="34" charset="0"/>
                <a:ea typeface="Calibri" panose="020F0502020204030204" pitchFamily="34" charset="0"/>
                <a:cs typeface="Calibri" panose="020F0502020204030204" pitchFamily="34" charset="0"/>
              </a:rPr>
              <a:t>. Az </a:t>
            </a:r>
            <a:r>
              <a:rPr lang="hu-HU" b="1" dirty="0">
                <a:latin typeface="Calibri" panose="020F0502020204030204" pitchFamily="34" charset="0"/>
                <a:ea typeface="Calibri" panose="020F0502020204030204" pitchFamily="34" charset="0"/>
                <a:cs typeface="Calibri" panose="020F0502020204030204" pitchFamily="34" charset="0"/>
              </a:rPr>
              <a:t>OVA fájlok</a:t>
            </a:r>
            <a:r>
              <a:rPr lang="hu-HU" dirty="0">
                <a:latin typeface="Calibri" panose="020F0502020204030204" pitchFamily="34" charset="0"/>
                <a:ea typeface="Calibri" panose="020F0502020204030204" pitchFamily="34" charset="0"/>
                <a:cs typeface="Calibri" panose="020F0502020204030204" pitchFamily="34" charset="0"/>
              </a:rPr>
              <a:t>at is OneDrive-on osztottuk meg a fájlok kiugróan </a:t>
            </a:r>
            <a:r>
              <a:rPr lang="hu-HU" b="1" dirty="0">
                <a:latin typeface="Calibri" panose="020F0502020204030204" pitchFamily="34" charset="0"/>
                <a:ea typeface="Calibri" panose="020F0502020204030204" pitchFamily="34" charset="0"/>
                <a:cs typeface="Calibri" panose="020F0502020204030204" pitchFamily="34" charset="0"/>
              </a:rPr>
              <a:t>nagy méretei miatt</a:t>
            </a:r>
            <a:r>
              <a:rPr lang="hu-HU" dirty="0">
                <a:latin typeface="Calibri" panose="020F0502020204030204" pitchFamily="34" charset="0"/>
                <a:ea typeface="Calibri" panose="020F0502020204030204" pitchFamily="34" charset="0"/>
                <a:cs typeface="Calibri" panose="020F0502020204030204" pitchFamily="34" charset="0"/>
              </a:rPr>
              <a:t>. A </a:t>
            </a:r>
            <a:r>
              <a:rPr lang="hu-HU" b="1" dirty="0">
                <a:latin typeface="Calibri" panose="020F0502020204030204" pitchFamily="34" charset="0"/>
                <a:ea typeface="Calibri" panose="020F0502020204030204" pitchFamily="34" charset="0"/>
                <a:cs typeface="Calibri" panose="020F0502020204030204" pitchFamily="34" charset="0"/>
              </a:rPr>
              <a:t>PKT fájlok</a:t>
            </a:r>
            <a:r>
              <a:rPr lang="hu-HU" b="0" dirty="0">
                <a:latin typeface="Calibri" panose="020F0502020204030204" pitchFamily="34" charset="0"/>
                <a:ea typeface="Calibri" panose="020F0502020204030204" pitchFamily="34" charset="0"/>
                <a:cs typeface="Calibri" panose="020F0502020204030204" pitchFamily="34" charset="0"/>
              </a:rPr>
              <a:t>at és</a:t>
            </a:r>
            <a:r>
              <a:rPr lang="hu-HU" dirty="0">
                <a:latin typeface="Calibri" panose="020F0502020204030204" pitchFamily="34" charset="0"/>
                <a:ea typeface="Calibri" panose="020F0502020204030204" pitchFamily="34" charset="0"/>
                <a:cs typeface="Calibri" panose="020F0502020204030204" pitchFamily="34" charset="0"/>
              </a:rPr>
              <a:t> a </a:t>
            </a:r>
            <a:r>
              <a:rPr lang="hu-HU" b="1" dirty="0" err="1">
                <a:latin typeface="Calibri" panose="020F0502020204030204" pitchFamily="34" charset="0"/>
                <a:ea typeface="Calibri" panose="020F0502020204030204" pitchFamily="34" charset="0"/>
                <a:cs typeface="Calibri" panose="020F0502020204030204" pitchFamily="34" charset="0"/>
              </a:rPr>
              <a:t>konfigok</a:t>
            </a:r>
            <a:r>
              <a:rPr lang="hu-HU" b="0" dirty="0" err="1">
                <a:latin typeface="Calibri" panose="020F0502020204030204" pitchFamily="34" charset="0"/>
                <a:ea typeface="Calibri" panose="020F0502020204030204" pitchFamily="34" charset="0"/>
                <a:cs typeface="Calibri" panose="020F0502020204030204" pitchFamily="34" charset="0"/>
              </a:rPr>
              <a:t>at</a:t>
            </a:r>
            <a:r>
              <a:rPr lang="hu-HU" dirty="0">
                <a:latin typeface="Calibri" panose="020F0502020204030204" pitchFamily="34" charset="0"/>
                <a:ea typeface="Calibri" panose="020F0502020204030204" pitchFamily="34" charset="0"/>
                <a:cs typeface="Calibri" panose="020F0502020204030204" pitchFamily="34" charset="0"/>
              </a:rPr>
              <a:t> pedig </a:t>
            </a:r>
            <a:r>
              <a:rPr lang="hu-HU" b="1" dirty="0">
                <a:latin typeface="Calibri" panose="020F0502020204030204" pitchFamily="34" charset="0"/>
                <a:ea typeface="Calibri" panose="020F0502020204030204" pitchFamily="34" charset="0"/>
                <a:cs typeface="Calibri" panose="020F0502020204030204" pitchFamily="34" charset="0"/>
              </a:rPr>
              <a:t>GitHubon</a:t>
            </a:r>
            <a:r>
              <a:rPr lang="hu-HU" dirty="0">
                <a:latin typeface="Calibri" panose="020F0502020204030204" pitchFamily="34" charset="0"/>
                <a:ea typeface="Calibri" panose="020F0502020204030204" pitchFamily="34" charset="0"/>
                <a:cs typeface="Calibri" panose="020F0502020204030204" pitchFamily="34" charset="0"/>
              </a:rPr>
              <a:t> kezeltük, mert ott kiemelten </a:t>
            </a:r>
            <a:r>
              <a:rPr lang="hu-HU" b="1" dirty="0">
                <a:latin typeface="Calibri" panose="020F0502020204030204" pitchFamily="34" charset="0"/>
                <a:ea typeface="Calibri" panose="020F0502020204030204" pitchFamily="34" charset="0"/>
                <a:cs typeface="Calibri" panose="020F0502020204030204" pitchFamily="34" charset="0"/>
              </a:rPr>
              <a:t>fontos</a:t>
            </a:r>
            <a:r>
              <a:rPr lang="hu-HU" dirty="0">
                <a:latin typeface="Calibri" panose="020F0502020204030204" pitchFamily="34" charset="0"/>
                <a:ea typeface="Calibri" panose="020F0502020204030204" pitchFamily="34" charset="0"/>
                <a:cs typeface="Calibri" panose="020F0502020204030204" pitchFamily="34" charset="0"/>
              </a:rPr>
              <a:t> volt számunkra a </a:t>
            </a:r>
            <a:r>
              <a:rPr lang="hu-HU" b="1" dirty="0">
                <a:latin typeface="Calibri" panose="020F0502020204030204" pitchFamily="34" charset="0"/>
                <a:ea typeface="Calibri" panose="020F0502020204030204" pitchFamily="34" charset="0"/>
                <a:cs typeface="Calibri" panose="020F0502020204030204" pitchFamily="34" charset="0"/>
              </a:rPr>
              <a:t>manuális</a:t>
            </a:r>
            <a:r>
              <a:rPr lang="hu-HU" dirty="0">
                <a:latin typeface="Calibri" panose="020F0502020204030204" pitchFamily="34" charset="0"/>
                <a:ea typeface="Calibri" panose="020F0502020204030204" pitchFamily="34" charset="0"/>
                <a:cs typeface="Calibri" panose="020F0502020204030204" pitchFamily="34" charset="0"/>
              </a:rPr>
              <a:t> és </a:t>
            </a:r>
            <a:r>
              <a:rPr lang="hu-HU" b="1" dirty="0">
                <a:latin typeface="Calibri" panose="020F0502020204030204" pitchFamily="34" charset="0"/>
                <a:ea typeface="Calibri" panose="020F0502020204030204" pitchFamily="34" charset="0"/>
                <a:cs typeface="Calibri" panose="020F0502020204030204" pitchFamily="34" charset="0"/>
              </a:rPr>
              <a:t>megbízható verziókezelés</a:t>
            </a:r>
            <a:r>
              <a:rPr lang="hu-HU" dirty="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endParaRPr lang="hu-HU" dirty="0">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r>
              <a:rPr lang="en-US" dirty="0">
                <a:latin typeface="Calibri" panose="020F0502020204030204" pitchFamily="34" charset="0"/>
                <a:ea typeface="Calibri" panose="020F0502020204030204" pitchFamily="34" charset="0"/>
                <a:cs typeface="Calibri" panose="020F0502020204030204" pitchFamily="34" charset="0"/>
              </a:rPr>
              <a:t>So overall, what I did was</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understand</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the</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needs</a:t>
            </a:r>
            <a:r>
              <a:rPr lang="hu-HU" b="1" dirty="0">
                <a:latin typeface="Calibri" panose="020F0502020204030204" pitchFamily="34" charset="0"/>
                <a:ea typeface="Calibri" panose="020F0502020204030204" pitchFamily="34" charset="0"/>
                <a:cs typeface="Calibri" panose="020F0502020204030204" pitchFamily="34" charset="0"/>
              </a:rPr>
              <a:t> of </a:t>
            </a:r>
            <a:r>
              <a:rPr lang="hu-HU" b="1" dirty="0" err="1">
                <a:latin typeface="Calibri" panose="020F0502020204030204" pitchFamily="34" charset="0"/>
                <a:ea typeface="Calibri" panose="020F0502020204030204" pitchFamily="34" charset="0"/>
                <a:cs typeface="Calibri" panose="020F0502020204030204" pitchFamily="34" charset="0"/>
              </a:rPr>
              <a:t>the</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library</a:t>
            </a:r>
            <a:r>
              <a:rPr lang="hu-HU"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create </a:t>
            </a:r>
            <a:r>
              <a:rPr lang="hu-HU" b="1" dirty="0" err="1">
                <a:latin typeface="Calibri" panose="020F0502020204030204" pitchFamily="34" charset="0"/>
                <a:ea typeface="Calibri" panose="020F0502020204030204" pitchFamily="34" charset="0"/>
                <a:cs typeface="Calibri" panose="020F0502020204030204" pitchFamily="34" charset="0"/>
              </a:rPr>
              <a:t>the</a:t>
            </a:r>
            <a:r>
              <a:rPr lang="en-US" b="1" dirty="0">
                <a:latin typeface="Calibri" panose="020F0502020204030204" pitchFamily="34" charset="0"/>
                <a:ea typeface="Calibri" panose="020F0502020204030204" pitchFamily="34" charset="0"/>
                <a:cs typeface="Calibri" panose="020F0502020204030204" pitchFamily="34" charset="0"/>
              </a:rPr>
              <a:t> workflow </a:t>
            </a:r>
            <a:r>
              <a:rPr lang="en-US" dirty="0">
                <a:latin typeface="Calibri" panose="020F0502020204030204" pitchFamily="34" charset="0"/>
                <a:ea typeface="Calibri" panose="020F0502020204030204" pitchFamily="34" charset="0"/>
                <a:cs typeface="Calibri" panose="020F0502020204030204" pitchFamily="34" charset="0"/>
              </a:rPr>
              <a:t>for the project</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with</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tools</a:t>
            </a:r>
            <a:r>
              <a:rPr lang="hu-HU" b="1" dirty="0">
                <a:latin typeface="Calibri" panose="020F0502020204030204" pitchFamily="34" charset="0"/>
                <a:ea typeface="Calibri" panose="020F0502020204030204" pitchFamily="34" charset="0"/>
                <a:cs typeface="Calibri" panose="020F0502020204030204" pitchFamily="34" charset="0"/>
              </a:rPr>
              <a:t> </a:t>
            </a:r>
            <a:r>
              <a:rPr lang="hu-HU" dirty="0" err="1">
                <a:latin typeface="Calibri" panose="020F0502020204030204" pitchFamily="34" charset="0"/>
                <a:ea typeface="Calibri" panose="020F0502020204030204" pitchFamily="34" charset="0"/>
                <a:cs typeface="Calibri" panose="020F0502020204030204" pitchFamily="34" charset="0"/>
              </a:rPr>
              <a:t>such</a:t>
            </a:r>
            <a:r>
              <a:rPr lang="hu-HU" dirty="0">
                <a:latin typeface="Calibri" panose="020F0502020204030204" pitchFamily="34" charset="0"/>
                <a:ea typeface="Calibri" panose="020F0502020204030204" pitchFamily="34" charset="0"/>
                <a:cs typeface="Calibri" panose="020F0502020204030204" pitchFamily="34" charset="0"/>
              </a:rPr>
              <a:t> </a:t>
            </a:r>
            <a:r>
              <a:rPr lang="hu-HU" dirty="0" err="1">
                <a:latin typeface="Calibri" panose="020F0502020204030204" pitchFamily="34" charset="0"/>
                <a:ea typeface="Calibri" panose="020F0502020204030204" pitchFamily="34" charset="0"/>
                <a:cs typeface="Calibri" panose="020F0502020204030204" pitchFamily="34" charset="0"/>
              </a:rPr>
              <a:t>as</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Trello</a:t>
            </a:r>
            <a:r>
              <a:rPr lang="hu-HU" b="1" dirty="0">
                <a:latin typeface="Calibri" panose="020F0502020204030204" pitchFamily="34" charset="0"/>
                <a:ea typeface="Calibri" panose="020F0502020204030204" pitchFamily="34" charset="0"/>
                <a:cs typeface="Calibri" panose="020F0502020204030204" pitchFamily="34" charset="0"/>
              </a:rPr>
              <a:t> and MS Word</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contributed</a:t>
            </a:r>
            <a:r>
              <a:rPr lang="hu-HU"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to</a:t>
            </a:r>
            <a:r>
              <a:rPr lang="en-US" dirty="0">
                <a:latin typeface="Calibri" panose="020F0502020204030204" pitchFamily="34" charset="0"/>
                <a:ea typeface="Calibri" panose="020F0502020204030204" pitchFamily="34" charset="0"/>
                <a:cs typeface="Calibri" panose="020F0502020204030204" pitchFamily="34" charset="0"/>
              </a:rPr>
              <a:t> the </a:t>
            </a:r>
            <a:r>
              <a:rPr lang="en-US" b="1" dirty="0">
                <a:latin typeface="Calibri" panose="020F0502020204030204" pitchFamily="34" charset="0"/>
                <a:ea typeface="Calibri" panose="020F0502020204030204" pitchFamily="34" charset="0"/>
                <a:cs typeface="Calibri" panose="020F0502020204030204" pitchFamily="34" charset="0"/>
              </a:rPr>
              <a:t>base topology</a:t>
            </a:r>
            <a:r>
              <a:rPr lang="hu-HU" b="1" dirty="0">
                <a:latin typeface="Calibri" panose="020F0502020204030204" pitchFamily="34" charset="0"/>
                <a:ea typeface="Calibri" panose="020F0502020204030204" pitchFamily="34" charset="0"/>
                <a:cs typeface="Calibri" panose="020F0502020204030204" pitchFamily="34" charset="0"/>
              </a:rPr>
              <a:t>, </a:t>
            </a:r>
            <a:r>
              <a:rPr lang="hu-HU" b="1" dirty="0" err="1">
                <a:latin typeface="Calibri" panose="020F0502020204030204" pitchFamily="34" charset="0"/>
                <a:ea typeface="Calibri" panose="020F0502020204030204" pitchFamily="34" charset="0"/>
                <a:cs typeface="Calibri" panose="020F0502020204030204" pitchFamily="34" charset="0"/>
              </a:rPr>
              <a:t>prototyping</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and </a:t>
            </a:r>
            <a:r>
              <a:rPr lang="en-US" b="1" dirty="0">
                <a:latin typeface="Calibri" panose="020F0502020204030204" pitchFamily="34" charset="0"/>
                <a:ea typeface="Calibri" panose="020F0502020204030204" pitchFamily="34" charset="0"/>
                <a:cs typeface="Calibri" panose="020F0502020204030204" pitchFamily="34" charset="0"/>
              </a:rPr>
              <a:t>testing</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helped</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with</a:t>
            </a:r>
            <a:r>
              <a:rPr lang="en-US" dirty="0">
                <a:latin typeface="Calibri" panose="020F0502020204030204" pitchFamily="34" charset="0"/>
                <a:ea typeface="Calibri" panose="020F0502020204030204" pitchFamily="34" charset="0"/>
                <a:cs typeface="Calibri" panose="020F0502020204030204" pitchFamily="34" charset="0"/>
              </a:rPr>
              <a:t> the </a:t>
            </a:r>
            <a:r>
              <a:rPr lang="en-US" b="1" dirty="0">
                <a:latin typeface="Calibri" panose="020F0502020204030204" pitchFamily="34" charset="0"/>
                <a:ea typeface="Calibri" panose="020F0502020204030204" pitchFamily="34" charset="0"/>
                <a:cs typeface="Calibri" panose="020F0502020204030204" pitchFamily="34" charset="0"/>
              </a:rPr>
              <a:t>webpage</a:t>
            </a:r>
            <a:r>
              <a:rPr lang="en-US" dirty="0">
                <a:latin typeface="Calibri" panose="020F0502020204030204" pitchFamily="34" charset="0"/>
                <a:ea typeface="Calibri" panose="020F0502020204030204" pitchFamily="34" charset="0"/>
                <a:cs typeface="Calibri" panose="020F0502020204030204" pitchFamily="34" charset="0"/>
              </a:rPr>
              <a:t> and </a:t>
            </a:r>
            <a:r>
              <a:rPr lang="hu-HU" b="1" dirty="0" err="1">
                <a:latin typeface="Calibri" panose="020F0502020204030204" pitchFamily="34" charset="0"/>
                <a:ea typeface="Calibri" panose="020F0502020204030204" pitchFamily="34" charset="0"/>
                <a:cs typeface="Calibri" panose="020F0502020204030204" pitchFamily="34" charset="0"/>
              </a:rPr>
              <a:t>handled</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a:t>
            </a:r>
            <a:r>
              <a:rPr lang="en-US" b="1" dirty="0">
                <a:latin typeface="Calibri" panose="020F0502020204030204" pitchFamily="34" charset="0"/>
                <a:ea typeface="Calibri" panose="020F0502020204030204" pitchFamily="34" charset="0"/>
                <a:cs typeface="Calibri" panose="020F0502020204030204" pitchFamily="34" charset="0"/>
              </a:rPr>
              <a:t>presentation</a:t>
            </a:r>
            <a:r>
              <a:rPr lang="en-US" dirty="0">
                <a:latin typeface="Calibri" panose="020F0502020204030204" pitchFamily="34" charset="0"/>
                <a:ea typeface="Calibri" panose="020F0502020204030204" pitchFamily="34" charset="0"/>
                <a:cs typeface="Calibri" panose="020F0502020204030204" pitchFamily="34" charset="0"/>
              </a:rPr>
              <a:t> of the current state, including the </a:t>
            </a:r>
            <a:r>
              <a:rPr lang="hu-HU" b="1" dirty="0" err="1">
                <a:latin typeface="Calibri" panose="020F0502020204030204" pitchFamily="34" charset="0"/>
                <a:ea typeface="Calibri" panose="020F0502020204030204" pitchFamily="34" charset="0"/>
                <a:cs typeface="Calibri" panose="020F0502020204030204" pitchFamily="34" charset="0"/>
              </a:rPr>
              <a:t>creation</a:t>
            </a:r>
            <a:r>
              <a:rPr lang="hu-HU" b="1" dirty="0">
                <a:latin typeface="Calibri" panose="020F0502020204030204" pitchFamily="34" charset="0"/>
                <a:ea typeface="Calibri" panose="020F0502020204030204" pitchFamily="34" charset="0"/>
                <a:cs typeface="Calibri" panose="020F0502020204030204" pitchFamily="34" charset="0"/>
              </a:rPr>
              <a:t> of </a:t>
            </a:r>
            <a:r>
              <a:rPr lang="hu-HU" dirty="0" err="1">
                <a:latin typeface="Calibri" panose="020F0502020204030204" pitchFamily="34" charset="0"/>
                <a:ea typeface="Calibri" panose="020F0502020204030204" pitchFamily="34" charset="0"/>
                <a:cs typeface="Calibri" panose="020F0502020204030204" pitchFamily="34" charset="0"/>
              </a:rPr>
              <a:t>the</a:t>
            </a:r>
            <a:r>
              <a:rPr lang="hu-HU"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video</a:t>
            </a:r>
            <a:r>
              <a:rPr lang="en-US" dirty="0">
                <a:latin typeface="Calibri" panose="020F0502020204030204" pitchFamily="34" charset="0"/>
                <a:ea typeface="Calibri" panose="020F0502020204030204" pitchFamily="34" charset="0"/>
                <a:cs typeface="Calibri" panose="020F0502020204030204" pitchFamily="34" charset="0"/>
              </a:rPr>
              <a:t> and this </a:t>
            </a:r>
            <a:r>
              <a:rPr lang="hu-HU" b="1" dirty="0" err="1">
                <a:latin typeface="Calibri" panose="020F0502020204030204" pitchFamily="34" charset="0"/>
                <a:ea typeface="Calibri" panose="020F0502020204030204" pitchFamily="34" charset="0"/>
                <a:cs typeface="Calibri" panose="020F0502020204030204" pitchFamily="34" charset="0"/>
              </a:rPr>
              <a:t>slideshow</a:t>
            </a:r>
            <a:r>
              <a:rPr lang="en-US" dirty="0">
                <a:latin typeface="Calibri" panose="020F0502020204030204" pitchFamily="34" charset="0"/>
                <a:ea typeface="Calibri" panose="020F0502020204030204" pitchFamily="34" charset="0"/>
                <a:cs typeface="Calibri" panose="020F0502020204030204" pitchFamily="34" charset="0"/>
              </a:rPr>
              <a:t>.</a:t>
            </a:r>
            <a:endParaRPr lang="hu-HU"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0F5ABDF-D209-C269-F063-C26CE349D221}"/>
              </a:ext>
            </a:extLst>
          </p:cNvPr>
          <p:cNvSpPr>
            <a:spLocks noGrp="1"/>
          </p:cNvSpPr>
          <p:nvPr>
            <p:ph type="sldNum" sz="quarter" idx="5"/>
          </p:nvPr>
        </p:nvSpPr>
        <p:spPr/>
        <p:txBody>
          <a:bodyPr/>
          <a:lstStyle/>
          <a:p>
            <a:fld id="{2C0D6FDA-0F32-404A-BD47-36F42285E4AB}" type="slidenum">
              <a:rPr lang="en-GB" smtClean="0"/>
              <a:t>18</a:t>
            </a:fld>
            <a:endParaRPr lang="en-GB"/>
          </a:p>
        </p:txBody>
      </p:sp>
    </p:spTree>
    <p:extLst>
      <p:ext uri="{BB962C8B-B14F-4D97-AF65-F5344CB8AC3E}">
        <p14:creationId xmlns:p14="http://schemas.microsoft.com/office/powerpoint/2010/main" val="1392688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en-US" b="0" dirty="0" err="1">
                <a:latin typeface="Calibri" panose="020F0502020204030204" pitchFamily="34" charset="0"/>
                <a:ea typeface="Calibri" panose="020F0502020204030204" pitchFamily="34" charset="0"/>
                <a:cs typeface="Calibri" panose="020F0502020204030204" pitchFamily="34" charset="0"/>
              </a:rPr>
              <a:t>Köszönjük</a:t>
            </a:r>
            <a:r>
              <a:rPr lang="en-US" b="0" dirty="0">
                <a:latin typeface="Calibri" panose="020F0502020204030204" pitchFamily="34" charset="0"/>
                <a:ea typeface="Calibri" panose="020F0502020204030204" pitchFamily="34" charset="0"/>
                <a:cs typeface="Calibri" panose="020F0502020204030204" pitchFamily="34" charset="0"/>
              </a:rPr>
              <a:t> </a:t>
            </a:r>
            <a:r>
              <a:rPr lang="hu-HU" b="0" dirty="0">
                <a:latin typeface="Calibri" panose="020F0502020204030204" pitchFamily="34" charset="0"/>
                <a:ea typeface="Calibri" panose="020F0502020204030204" pitchFamily="34" charset="0"/>
                <a:cs typeface="Calibri" panose="020F0502020204030204" pitchFamily="34" charset="0"/>
              </a:rPr>
              <a:t>szépen </a:t>
            </a:r>
            <a:r>
              <a:rPr lang="en-US" b="0" dirty="0">
                <a:latin typeface="Calibri" panose="020F0502020204030204" pitchFamily="34" charset="0"/>
                <a:ea typeface="Calibri" panose="020F0502020204030204" pitchFamily="34" charset="0"/>
                <a:cs typeface="Calibri" panose="020F0502020204030204" pitchFamily="34" charset="0"/>
              </a:rPr>
              <a:t>a </a:t>
            </a:r>
            <a:r>
              <a:rPr lang="en-US" b="0" dirty="0" err="1">
                <a:latin typeface="Calibri" panose="020F0502020204030204" pitchFamily="34" charset="0"/>
                <a:ea typeface="Calibri" panose="020F0502020204030204" pitchFamily="34" charset="0"/>
                <a:cs typeface="Calibri" panose="020F0502020204030204" pitchFamily="34" charset="0"/>
              </a:rPr>
              <a:t>figyelmet</a:t>
            </a:r>
            <a:r>
              <a:rPr lang="en-US" b="0" dirty="0">
                <a:latin typeface="Calibri" panose="020F0502020204030204" pitchFamily="34" charset="0"/>
                <a:ea typeface="Calibri" panose="020F0502020204030204" pitchFamily="34" charset="0"/>
                <a:cs typeface="Calibri" panose="020F0502020204030204" pitchFamily="34" charset="0"/>
              </a:rPr>
              <a:t>!</a:t>
            </a:r>
            <a:endParaRPr lang="en-GB" b="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2C0D6FDA-0F32-404A-BD47-36F42285E4AB}" type="slidenum">
              <a:rPr lang="en-GB" smtClean="0"/>
              <a:t>19</a:t>
            </a:fld>
            <a:endParaRPr lang="en-GB"/>
          </a:p>
        </p:txBody>
      </p:sp>
    </p:spTree>
    <p:extLst>
      <p:ext uri="{BB962C8B-B14F-4D97-AF65-F5344CB8AC3E}">
        <p14:creationId xmlns:p14="http://schemas.microsoft.com/office/powerpoint/2010/main" val="326256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800"/>
              </a:spcAft>
              <a:buClrTx/>
              <a:buSzTx/>
              <a:buFontTx/>
              <a:buNone/>
              <a:tabLst/>
              <a:defRPr/>
            </a:pPr>
            <a:r>
              <a:rPr lang="hu-HU" sz="1200" dirty="0">
                <a:latin typeface="Calibri" panose="020F0502020204030204" pitchFamily="34" charset="0"/>
                <a:ea typeface="Calibri" panose="020F0502020204030204" pitchFamily="34" charset="0"/>
                <a:cs typeface="Calibri" panose="020F0502020204030204" pitchFamily="34" charset="0"/>
              </a:rPr>
              <a:t>KMB:</a:t>
            </a:r>
          </a:p>
          <a:p>
            <a:pPr marL="0" marR="0" lvl="0" indent="0" algn="l" defTabSz="914400" rtl="0" eaLnBrk="1" fontAlgn="auto" latinLnBrk="0" hangingPunct="1">
              <a:lnSpc>
                <a:spcPct val="150000"/>
              </a:lnSpc>
              <a:spcBef>
                <a:spcPts val="0"/>
              </a:spcBef>
              <a:spcAft>
                <a:spcPts val="800"/>
              </a:spcAft>
              <a:buClrTx/>
              <a:buSzTx/>
              <a:buFontTx/>
              <a:buNone/>
              <a:tabLst/>
              <a:defRPr/>
            </a:pPr>
            <a:r>
              <a:rPr lang="hu-HU" sz="1200" dirty="0">
                <a:effectLst/>
                <a:latin typeface="Calibri" panose="020F0502020204030204" pitchFamily="34" charset="0"/>
                <a:ea typeface="Calibri" panose="020F0502020204030204" pitchFamily="34" charset="0"/>
                <a:cs typeface="Calibri" panose="020F0502020204030204" pitchFamily="34" charset="0"/>
              </a:rPr>
              <a:t>A Koller könyvtár </a:t>
            </a:r>
            <a:r>
              <a:rPr lang="hu-HU" sz="1200" b="1" dirty="0">
                <a:effectLst/>
                <a:latin typeface="Calibri" panose="020F0502020204030204" pitchFamily="34" charset="0"/>
                <a:ea typeface="Calibri" panose="020F0502020204030204" pitchFamily="34" charset="0"/>
                <a:cs typeface="Calibri" panose="020F0502020204030204" pitchFamily="34" charset="0"/>
              </a:rPr>
              <a:t>vezetősége megújult</a:t>
            </a:r>
            <a:r>
              <a:rPr lang="hu-HU" sz="1200" dirty="0">
                <a:effectLst/>
                <a:latin typeface="Calibri" panose="020F0502020204030204" pitchFamily="34" charset="0"/>
                <a:ea typeface="Calibri" panose="020F0502020204030204" pitchFamily="34" charset="0"/>
                <a:cs typeface="Calibri" panose="020F0502020204030204" pitchFamily="34" charset="0"/>
              </a:rPr>
              <a:t>, lényegében </a:t>
            </a:r>
            <a:r>
              <a:rPr lang="hu-HU" sz="1200" b="1" dirty="0">
                <a:effectLst/>
                <a:latin typeface="Calibri" panose="020F0502020204030204" pitchFamily="34" charset="0"/>
                <a:ea typeface="Calibri" panose="020F0502020204030204" pitchFamily="34" charset="0"/>
                <a:cs typeface="Calibri" panose="020F0502020204030204" pitchFamily="34" charset="0"/>
              </a:rPr>
              <a:t>generáció váltás</a:t>
            </a:r>
            <a:r>
              <a:rPr lang="hu-HU" sz="1200" dirty="0">
                <a:effectLst/>
                <a:latin typeface="Calibri" panose="020F0502020204030204" pitchFamily="34" charset="0"/>
                <a:ea typeface="Calibri" panose="020F0502020204030204" pitchFamily="34" charset="0"/>
                <a:cs typeface="Calibri" panose="020F0502020204030204" pitchFamily="34" charset="0"/>
              </a:rPr>
              <a:t> történt. Az új vezetőségnek az első dolga az </a:t>
            </a:r>
            <a:r>
              <a:rPr lang="hu-HU" sz="1200" b="1" dirty="0">
                <a:effectLst/>
                <a:latin typeface="Calibri" panose="020F0502020204030204" pitchFamily="34" charset="0"/>
                <a:ea typeface="Calibri" panose="020F0502020204030204" pitchFamily="34" charset="0"/>
                <a:cs typeface="Calibri" panose="020F0502020204030204" pitchFamily="34" charset="0"/>
              </a:rPr>
              <a:t>elavult hálózat rendszerének újbóli kiépíttetésé </a:t>
            </a:r>
            <a:r>
              <a:rPr lang="hu-HU" sz="1200" dirty="0">
                <a:effectLst/>
                <a:latin typeface="Calibri" panose="020F0502020204030204" pitchFamily="34" charset="0"/>
                <a:ea typeface="Calibri" panose="020F0502020204030204" pitchFamily="34" charset="0"/>
                <a:cs typeface="Calibri" panose="020F0502020204030204" pitchFamily="34" charset="0"/>
              </a:rPr>
              <a:t>volt, </a:t>
            </a:r>
            <a:r>
              <a:rPr lang="hu-HU" sz="1200" b="1" dirty="0">
                <a:effectLst/>
                <a:latin typeface="Calibri" panose="020F0502020204030204" pitchFamily="34" charset="0"/>
                <a:ea typeface="Calibri" panose="020F0502020204030204" pitchFamily="34" charset="0"/>
                <a:cs typeface="Calibri" panose="020F0502020204030204" pitchFamily="34" charset="0"/>
              </a:rPr>
              <a:t>ez a Koller+ Projekt</a:t>
            </a:r>
            <a:r>
              <a:rPr lang="hu-HU" sz="1200" dirty="0">
                <a:effectLst/>
                <a:latin typeface="Calibri" panose="020F0502020204030204" pitchFamily="34" charset="0"/>
                <a:ea typeface="Calibri" panose="020F0502020204030204" pitchFamily="34" charset="0"/>
                <a:cs typeface="Calibri" panose="020F0502020204030204" pitchFamily="34" charset="0"/>
              </a:rPr>
              <a:t>. Erre pedig minket találtak a legmegfelelőbbnek.</a:t>
            </a:r>
          </a:p>
          <a:p>
            <a:pPr marL="0" marR="0" lvl="0" indent="0" algn="l" defTabSz="914400" rtl="0" eaLnBrk="1" fontAlgn="auto" latinLnBrk="0" hangingPunct="1">
              <a:lnSpc>
                <a:spcPct val="150000"/>
              </a:lnSpc>
              <a:spcBef>
                <a:spcPts val="0"/>
              </a:spcBef>
              <a:spcAft>
                <a:spcPts val="800"/>
              </a:spcAft>
              <a:buClrTx/>
              <a:buSzTx/>
              <a:buFontTx/>
              <a:buNone/>
              <a:tabLst/>
              <a:defRPr/>
            </a:pPr>
            <a:r>
              <a:rPr lang="hu-HU" sz="1200" dirty="0">
                <a:effectLst/>
                <a:latin typeface="Calibri" panose="020F0502020204030204" pitchFamily="34" charset="0"/>
                <a:ea typeface="Calibri" panose="020F0502020204030204" pitchFamily="34" charset="0"/>
                <a:cs typeface="Calibri" panose="020F0502020204030204" pitchFamily="34" charset="0"/>
              </a:rPr>
              <a:t>Egyelőre </a:t>
            </a:r>
            <a:r>
              <a:rPr lang="hu-HU" sz="1200" b="1" dirty="0">
                <a:effectLst/>
                <a:latin typeface="Calibri" panose="020F0502020204030204" pitchFamily="34" charset="0"/>
                <a:ea typeface="Calibri" panose="020F0502020204030204" pitchFamily="34" charset="0"/>
                <a:cs typeface="Calibri" panose="020F0502020204030204" pitchFamily="34" charset="0"/>
              </a:rPr>
              <a:t>két tagkönyvtáruk van</a:t>
            </a:r>
            <a:r>
              <a:rPr lang="hu-HU" sz="1200" dirty="0">
                <a:effectLst/>
                <a:latin typeface="Calibri" panose="020F0502020204030204" pitchFamily="34" charset="0"/>
                <a:ea typeface="Calibri" panose="020F0502020204030204" pitchFamily="34" charset="0"/>
                <a:cs typeface="Calibri" panose="020F0502020204030204" pitchFamily="34" charset="0"/>
              </a:rPr>
              <a:t>, </a:t>
            </a:r>
            <a:r>
              <a:rPr lang="hu-HU" sz="1200" b="1" dirty="0">
                <a:effectLst/>
                <a:latin typeface="Calibri" panose="020F0502020204030204" pitchFamily="34" charset="0"/>
                <a:ea typeface="Calibri" panose="020F0502020204030204" pitchFamily="34" charset="0"/>
                <a:cs typeface="Calibri" panose="020F0502020204030204" pitchFamily="34" charset="0"/>
              </a:rPr>
              <a:t>leltárat külön-külön vezetnek</a:t>
            </a:r>
            <a:r>
              <a:rPr lang="hu-HU" sz="1200" dirty="0">
                <a:effectLst/>
                <a:latin typeface="Calibri" panose="020F0502020204030204" pitchFamily="34" charset="0"/>
                <a:ea typeface="Calibri" panose="020F0502020204030204" pitchFamily="34" charset="0"/>
                <a:cs typeface="Calibri" panose="020F0502020204030204" pitchFamily="34" charset="0"/>
              </a:rPr>
              <a:t>, azonban a </a:t>
            </a:r>
            <a:r>
              <a:rPr lang="hu-HU" sz="1200" b="1" dirty="0">
                <a:effectLst/>
                <a:latin typeface="Calibri" panose="020F0502020204030204" pitchFamily="34" charset="0"/>
                <a:ea typeface="Calibri" panose="020F0502020204030204" pitchFamily="34" charset="0"/>
                <a:cs typeface="Calibri" panose="020F0502020204030204" pitchFamily="34" charset="0"/>
              </a:rPr>
              <a:t>központi könyvtár mindhárom adatait tárolja</a:t>
            </a:r>
            <a:r>
              <a:rPr lang="hu-HU" sz="1200" dirty="0">
                <a:effectLst/>
                <a:latin typeface="Calibri" panose="020F0502020204030204" pitchFamily="34" charset="0"/>
                <a:ea typeface="Calibri" panose="020F0502020204030204" pitchFamily="34" charset="0"/>
                <a:cs typeface="Calibri" panose="020F0502020204030204" pitchFamily="34" charset="0"/>
              </a:rPr>
              <a:t>. Ez a könyvtár </a:t>
            </a:r>
            <a:r>
              <a:rPr lang="hu-HU" sz="1200" b="1" dirty="0">
                <a:effectLst/>
                <a:latin typeface="Calibri" panose="020F0502020204030204" pitchFamily="34" charset="0"/>
                <a:ea typeface="Calibri" panose="020F0502020204030204" pitchFamily="34" charset="0"/>
                <a:cs typeface="Calibri" panose="020F0502020204030204" pitchFamily="34" charset="0"/>
              </a:rPr>
              <a:t>kiemelt szerepet </a:t>
            </a:r>
            <a:r>
              <a:rPr lang="hu-HU" sz="1200" dirty="0">
                <a:effectLst/>
                <a:latin typeface="Calibri" panose="020F0502020204030204" pitchFamily="34" charset="0"/>
                <a:ea typeface="Calibri" panose="020F0502020204030204" pitchFamily="34" charset="0"/>
                <a:cs typeface="Calibri" panose="020F0502020204030204" pitchFamily="34" charset="0"/>
              </a:rPr>
              <a:t>kap, mert </a:t>
            </a:r>
            <a:r>
              <a:rPr lang="hu-HU" sz="1200" b="1" dirty="0">
                <a:effectLst/>
                <a:latin typeface="Calibri" panose="020F0502020204030204" pitchFamily="34" charset="0"/>
                <a:ea typeface="Calibri" panose="020F0502020204030204" pitchFamily="34" charset="0"/>
                <a:cs typeface="Calibri" panose="020F0502020204030204" pitchFamily="34" charset="0"/>
              </a:rPr>
              <a:t>ott biztonsági mentéseket, felhasználói adatokat tárolnak, szolgálnak ki</a:t>
            </a:r>
            <a:r>
              <a:rPr lang="hu-HU" sz="1200" dirty="0">
                <a:effectLst/>
                <a:latin typeface="Calibri" panose="020F0502020204030204" pitchFamily="34" charset="0"/>
                <a:ea typeface="Calibri" panose="020F0502020204030204" pitchFamily="34" charset="0"/>
                <a:cs typeface="Calibri" panose="020F0502020204030204" pitchFamily="34" charset="0"/>
              </a:rPr>
              <a:t>. A </a:t>
            </a:r>
            <a:r>
              <a:rPr lang="hu-HU" sz="1200" b="1" dirty="0">
                <a:effectLst/>
                <a:latin typeface="Calibri" panose="020F0502020204030204" pitchFamily="34" charset="0"/>
                <a:ea typeface="Calibri" panose="020F0502020204030204" pitchFamily="34" charset="0"/>
                <a:cs typeface="Calibri" panose="020F0502020204030204" pitchFamily="34" charset="0"/>
              </a:rPr>
              <a:t>könyvtárakban lokálisan is tárolják a könyvállományt</a:t>
            </a:r>
            <a:r>
              <a:rPr lang="hu-HU" sz="1200" dirty="0">
                <a:effectLst/>
                <a:latin typeface="Calibri" panose="020F0502020204030204" pitchFamily="34" charset="0"/>
                <a:ea typeface="Calibri" panose="020F0502020204030204" pitchFamily="34" charset="0"/>
                <a:cs typeface="Calibri" panose="020F0502020204030204" pitchFamily="34" charset="0"/>
              </a:rPr>
              <a:t>, a </a:t>
            </a:r>
            <a:r>
              <a:rPr lang="hu-HU" sz="1200" b="1" dirty="0">
                <a:effectLst/>
                <a:latin typeface="Calibri" panose="020F0502020204030204" pitchFamily="34" charset="0"/>
                <a:ea typeface="Calibri" panose="020F0502020204030204" pitchFamily="34" charset="0"/>
                <a:cs typeface="Calibri" panose="020F0502020204030204" pitchFamily="34" charset="0"/>
              </a:rPr>
              <a:t>látogatóknak</a:t>
            </a:r>
            <a:r>
              <a:rPr lang="hu-HU" sz="1200" dirty="0">
                <a:effectLst/>
                <a:latin typeface="Calibri" panose="020F0502020204030204" pitchFamily="34" charset="0"/>
                <a:ea typeface="Calibri" panose="020F0502020204030204" pitchFamily="34" charset="0"/>
                <a:cs typeface="Calibri" panose="020F0502020204030204" pitchFamily="34" charset="0"/>
              </a:rPr>
              <a:t> van lehetőségük az </a:t>
            </a:r>
            <a:r>
              <a:rPr lang="hu-HU" sz="1200" b="1" dirty="0">
                <a:effectLst/>
                <a:latin typeface="Calibri" panose="020F0502020204030204" pitchFamily="34" charset="0"/>
                <a:ea typeface="Calibri" panose="020F0502020204030204" pitchFamily="34" charset="0"/>
                <a:cs typeface="Calibri" panose="020F0502020204030204" pitchFamily="34" charset="0"/>
              </a:rPr>
              <a:t>ottani számítógépeket használni</a:t>
            </a:r>
            <a:r>
              <a:rPr lang="hu-HU" sz="1200" dirty="0">
                <a:effectLst/>
                <a:latin typeface="Calibri" panose="020F0502020204030204" pitchFamily="34" charset="0"/>
                <a:ea typeface="Calibri" panose="020F0502020204030204" pitchFamily="34" charset="0"/>
                <a:cs typeface="Calibri" panose="020F0502020204030204" pitchFamily="34" charset="0"/>
              </a:rPr>
              <a:t>, és </a:t>
            </a:r>
            <a:r>
              <a:rPr lang="hu-HU" sz="1200" b="1" dirty="0">
                <a:effectLst/>
                <a:latin typeface="Calibri" panose="020F0502020204030204" pitchFamily="34" charset="0"/>
                <a:ea typeface="Calibri" panose="020F0502020204030204" pitchFamily="34" charset="0"/>
                <a:cs typeface="Calibri" panose="020F0502020204030204" pitchFamily="34" charset="0"/>
              </a:rPr>
              <a:t>kapcsolódni</a:t>
            </a:r>
            <a:r>
              <a:rPr lang="hu-HU" sz="1200" b="0" dirty="0">
                <a:effectLst/>
                <a:latin typeface="Calibri" panose="020F0502020204030204" pitchFamily="34" charset="0"/>
                <a:ea typeface="Calibri" panose="020F0502020204030204" pitchFamily="34" charset="0"/>
                <a:cs typeface="Calibri" panose="020F0502020204030204" pitchFamily="34" charset="0"/>
              </a:rPr>
              <a:t> a </a:t>
            </a:r>
            <a:r>
              <a:rPr lang="hu-HU" sz="1200" b="1" dirty="0">
                <a:effectLst/>
                <a:latin typeface="Calibri" panose="020F0502020204030204" pitchFamily="34" charset="0"/>
                <a:ea typeface="Calibri" panose="020F0502020204030204" pitchFamily="34" charset="0"/>
                <a:cs typeface="Calibri" panose="020F0502020204030204" pitchFamily="34" charset="0"/>
              </a:rPr>
              <a:t>vezetéknélküli hálózathoz saját regisztrált </a:t>
            </a:r>
            <a:r>
              <a:rPr lang="hu-HU" sz="1200" b="1" dirty="0">
                <a:latin typeface="Calibri" panose="020F0502020204030204" pitchFamily="34" charset="0"/>
                <a:ea typeface="Calibri" panose="020F0502020204030204" pitchFamily="34" charset="0"/>
                <a:cs typeface="Calibri" panose="020F0502020204030204" pitchFamily="34" charset="0"/>
              </a:rPr>
              <a:t>fiókjaikkal</a:t>
            </a:r>
            <a:r>
              <a:rPr lang="hu-HU" sz="1200" dirty="0">
                <a:latin typeface="Calibri" panose="020F0502020204030204" pitchFamily="34" charset="0"/>
                <a:ea typeface="Calibri" panose="020F0502020204030204" pitchFamily="34" charset="0"/>
                <a:cs typeface="Calibri" panose="020F0502020204030204" pitchFamily="34" charset="0"/>
              </a:rPr>
              <a:t>. Ezek mellet van </a:t>
            </a:r>
            <a:r>
              <a:rPr lang="hu-HU" sz="1200" b="1" dirty="0">
                <a:latin typeface="Calibri" panose="020F0502020204030204" pitchFamily="34" charset="0"/>
                <a:ea typeface="Calibri" panose="020F0502020204030204" pitchFamily="34" charset="0"/>
                <a:cs typeface="Calibri" panose="020F0502020204030204" pitchFamily="34" charset="0"/>
              </a:rPr>
              <a:t>egy nyilvános nyomtató </a:t>
            </a:r>
            <a:r>
              <a:rPr lang="hu-HU" sz="1200" b="0" dirty="0">
                <a:latin typeface="Calibri" panose="020F0502020204030204" pitchFamily="34" charset="0"/>
                <a:ea typeface="Calibri" panose="020F0502020204030204" pitchFamily="34" charset="0"/>
                <a:cs typeface="Calibri" panose="020F0502020204030204" pitchFamily="34" charset="0"/>
              </a:rPr>
              <a:t>is</a:t>
            </a:r>
            <a:r>
              <a:rPr lang="hu-HU" sz="1200" dirty="0">
                <a:latin typeface="Calibri" panose="020F0502020204030204" pitchFamily="34" charset="0"/>
                <a:ea typeface="Calibri" panose="020F0502020204030204" pitchFamily="34" charset="0"/>
                <a:cs typeface="Calibri" panose="020F0502020204030204" pitchFamily="34" charset="0"/>
              </a:rPr>
              <a:t>, a </a:t>
            </a:r>
            <a:r>
              <a:rPr lang="hu-HU" sz="1200" b="1" dirty="0">
                <a:latin typeface="Calibri" panose="020F0502020204030204" pitchFamily="34" charset="0"/>
                <a:ea typeface="Calibri" panose="020F0502020204030204" pitchFamily="34" charset="0"/>
                <a:cs typeface="Calibri" panose="020F0502020204030204" pitchFamily="34" charset="0"/>
              </a:rPr>
              <a:t>többi viszont csak dolgozóknak </a:t>
            </a:r>
            <a:r>
              <a:rPr lang="hu-HU" sz="1200" b="0" dirty="0">
                <a:latin typeface="Calibri" panose="020F0502020204030204" pitchFamily="34" charset="0"/>
                <a:ea typeface="Calibri" panose="020F0502020204030204" pitchFamily="34" charset="0"/>
                <a:cs typeface="Calibri" panose="020F0502020204030204" pitchFamily="34" charset="0"/>
              </a:rPr>
              <a:t>van fenntartva.</a:t>
            </a:r>
            <a:endParaRPr lang="en-GB" sz="1200" b="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2C0D6FDA-0F32-404A-BD47-36F42285E4AB}" type="slidenum">
              <a:rPr lang="en-GB" smtClean="0"/>
              <a:t>2</a:t>
            </a:fld>
            <a:endParaRPr lang="en-GB"/>
          </a:p>
        </p:txBody>
      </p:sp>
    </p:spTree>
    <p:extLst>
      <p:ext uri="{BB962C8B-B14F-4D97-AF65-F5344CB8AC3E}">
        <p14:creationId xmlns:p14="http://schemas.microsoft.com/office/powerpoint/2010/main" val="28078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KMB:</a:t>
            </a:r>
            <a:br>
              <a:rPr lang="hu-HU" dirty="0">
                <a:latin typeface="Calibri" panose="020F0502020204030204" pitchFamily="34" charset="0"/>
                <a:ea typeface="Calibri" panose="020F0502020204030204" pitchFamily="34" charset="0"/>
                <a:cs typeface="Calibri" panose="020F0502020204030204" pitchFamily="34" charset="0"/>
              </a:rPr>
            </a:br>
            <a:r>
              <a:rPr lang="hu-HU" dirty="0">
                <a:latin typeface="Calibri" panose="020F0502020204030204" pitchFamily="34" charset="0"/>
                <a:ea typeface="Calibri" panose="020F0502020204030204" pitchFamily="34" charset="0"/>
                <a:cs typeface="Calibri" panose="020F0502020204030204" pitchFamily="34" charset="0"/>
              </a:rPr>
              <a:t>Itt látható a </a:t>
            </a:r>
            <a:r>
              <a:rPr lang="hu-HU" b="1" dirty="0">
                <a:latin typeface="Calibri" panose="020F0502020204030204" pitchFamily="34" charset="0"/>
                <a:ea typeface="Calibri" panose="020F0502020204030204" pitchFamily="34" charset="0"/>
                <a:cs typeface="Calibri" panose="020F0502020204030204" pitchFamily="34" charset="0"/>
              </a:rPr>
              <a:t>3 meglévő telephelyük</a:t>
            </a:r>
            <a:r>
              <a:rPr lang="hu-HU" dirty="0">
                <a:latin typeface="Calibri" panose="020F0502020204030204" pitchFamily="34" charset="0"/>
                <a:ea typeface="Calibri" panose="020F0502020204030204" pitchFamily="34" charset="0"/>
                <a:cs typeface="Calibri" panose="020F0502020204030204" pitchFamily="34" charset="0"/>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3</a:t>
            </a:fld>
            <a:endParaRPr lang="en-GB"/>
          </a:p>
        </p:txBody>
      </p:sp>
    </p:spTree>
    <p:extLst>
      <p:ext uri="{BB962C8B-B14F-4D97-AF65-F5344CB8AC3E}">
        <p14:creationId xmlns:p14="http://schemas.microsoft.com/office/powerpoint/2010/main" val="277112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a:ea typeface="Calibri"/>
                <a:cs typeface="Calibri"/>
              </a:rPr>
              <a:t>KMB:</a:t>
            </a:r>
          </a:p>
          <a:p>
            <a:r>
              <a:rPr lang="hu-HU" dirty="0">
                <a:latin typeface="Calibri"/>
                <a:ea typeface="Calibri"/>
                <a:cs typeface="Calibri"/>
              </a:rPr>
              <a:t>Az eszközök </a:t>
            </a:r>
            <a:r>
              <a:rPr lang="hu-HU" b="1" dirty="0">
                <a:latin typeface="Calibri"/>
                <a:ea typeface="Calibri"/>
                <a:cs typeface="Calibri"/>
              </a:rPr>
              <a:t>nevezési sémájának </a:t>
            </a:r>
            <a:r>
              <a:rPr lang="hu-HU" dirty="0">
                <a:latin typeface="Calibri"/>
                <a:ea typeface="Calibri"/>
                <a:cs typeface="Calibri"/>
              </a:rPr>
              <a:t>összeállítása a következő:</a:t>
            </a:r>
          </a:p>
          <a:p>
            <a:pPr marL="171450" indent="-171450">
              <a:buFont typeface="Arial" panose="020B0604020202020204" pitchFamily="34" charset="0"/>
              <a:buChar char="•"/>
            </a:pPr>
            <a:r>
              <a:rPr lang="hu-HU" dirty="0">
                <a:latin typeface="Calibri"/>
                <a:ea typeface="Calibri"/>
                <a:cs typeface="Calibri"/>
              </a:rPr>
              <a:t>Az első karakter a </a:t>
            </a:r>
            <a:r>
              <a:rPr lang="hu-HU" b="1" dirty="0">
                <a:latin typeface="Calibri"/>
                <a:ea typeface="Calibri"/>
                <a:cs typeface="Calibri"/>
              </a:rPr>
              <a:t>Telephely </a:t>
            </a:r>
            <a:r>
              <a:rPr lang="hu-HU" b="1" dirty="0" err="1">
                <a:latin typeface="Calibri"/>
                <a:ea typeface="Calibri"/>
                <a:cs typeface="Calibri"/>
              </a:rPr>
              <a:t>kezdőbetüje</a:t>
            </a:r>
            <a:r>
              <a:rPr lang="hu-HU" b="1" dirty="0">
                <a:latin typeface="Calibri"/>
                <a:ea typeface="Calibri"/>
                <a:cs typeface="Calibri"/>
              </a:rPr>
              <a:t> </a:t>
            </a:r>
            <a:r>
              <a:rPr lang="hu-HU" dirty="0">
                <a:latin typeface="Calibri"/>
                <a:ea typeface="Calibri"/>
                <a:cs typeface="Calibri"/>
              </a:rPr>
              <a:t>(fővárosi, körúti vagy börzsönyi),</a:t>
            </a:r>
          </a:p>
          <a:p>
            <a:pPr marL="171450" indent="-171450">
              <a:buFont typeface="Arial" panose="020B0604020202020204" pitchFamily="34" charset="0"/>
              <a:buChar char="•"/>
            </a:pPr>
            <a:r>
              <a:rPr lang="hu-HU" dirty="0">
                <a:latin typeface="Calibri"/>
                <a:ea typeface="Calibri"/>
                <a:cs typeface="Calibri"/>
              </a:rPr>
              <a:t>amit a </a:t>
            </a:r>
            <a:r>
              <a:rPr lang="hu-HU" b="1" dirty="0">
                <a:latin typeface="Calibri"/>
                <a:ea typeface="Calibri"/>
                <a:cs typeface="Calibri"/>
              </a:rPr>
              <a:t>réteg </a:t>
            </a:r>
            <a:r>
              <a:rPr lang="hu-HU" b="1" dirty="0" err="1">
                <a:latin typeface="Calibri"/>
                <a:ea typeface="Calibri"/>
                <a:cs typeface="Calibri"/>
              </a:rPr>
              <a:t>kezdőbetüje</a:t>
            </a:r>
            <a:r>
              <a:rPr lang="hu-HU" b="1" dirty="0">
                <a:latin typeface="Calibri"/>
                <a:ea typeface="Calibri"/>
                <a:cs typeface="Calibri"/>
              </a:rPr>
              <a:t> </a:t>
            </a:r>
            <a:r>
              <a:rPr lang="hu-HU" dirty="0">
                <a:latin typeface="Calibri"/>
                <a:ea typeface="Calibri"/>
                <a:cs typeface="Calibri"/>
              </a:rPr>
              <a:t>követ (</a:t>
            </a:r>
            <a:r>
              <a:rPr lang="hu-HU" dirty="0" err="1">
                <a:latin typeface="Calibri"/>
                <a:ea typeface="Calibri"/>
                <a:cs typeface="Calibri"/>
              </a:rPr>
              <a:t>Core</a:t>
            </a:r>
            <a:r>
              <a:rPr lang="hu-HU" dirty="0">
                <a:latin typeface="Calibri"/>
                <a:ea typeface="Calibri"/>
                <a:cs typeface="Calibri"/>
              </a:rPr>
              <a:t>, </a:t>
            </a:r>
            <a:r>
              <a:rPr lang="hu-HU" dirty="0" err="1">
                <a:latin typeface="Calibri"/>
                <a:ea typeface="Calibri"/>
                <a:cs typeface="Calibri"/>
              </a:rPr>
              <a:t>Distribution</a:t>
            </a:r>
            <a:r>
              <a:rPr lang="hu-HU" dirty="0">
                <a:latin typeface="Calibri"/>
                <a:ea typeface="Calibri"/>
                <a:cs typeface="Calibri"/>
              </a:rPr>
              <a:t> vagy Access),</a:t>
            </a:r>
          </a:p>
          <a:p>
            <a:pPr marL="171450" indent="-171450">
              <a:buFont typeface="Arial" panose="020B0604020202020204" pitchFamily="34" charset="0"/>
              <a:buChar char="•"/>
            </a:pPr>
            <a:r>
              <a:rPr lang="hu-HU" dirty="0">
                <a:latin typeface="Calibri"/>
                <a:ea typeface="Calibri"/>
                <a:cs typeface="Calibri"/>
              </a:rPr>
              <a:t>ezt aztán az </a:t>
            </a:r>
            <a:r>
              <a:rPr lang="hu-HU" b="1" dirty="0">
                <a:latin typeface="Calibri"/>
                <a:ea typeface="Calibri"/>
                <a:cs typeface="Calibri"/>
              </a:rPr>
              <a:t>emelet</a:t>
            </a:r>
            <a:r>
              <a:rPr lang="hu-HU" dirty="0">
                <a:latin typeface="Calibri"/>
                <a:ea typeface="Calibri"/>
                <a:cs typeface="Calibri"/>
              </a:rPr>
              <a:t> (1., 2., Földszint, amit 0-nak jelölünk),</a:t>
            </a:r>
          </a:p>
          <a:p>
            <a:pPr marL="171450" indent="-171450">
              <a:buFont typeface="Arial" panose="020B0604020202020204" pitchFamily="34" charset="0"/>
              <a:buChar char="•"/>
            </a:pPr>
            <a:r>
              <a:rPr lang="hu-HU" dirty="0">
                <a:latin typeface="Calibri"/>
                <a:ea typeface="Calibri"/>
                <a:cs typeface="Calibri"/>
              </a:rPr>
              <a:t>majd az </a:t>
            </a:r>
            <a:r>
              <a:rPr lang="hu-HU" b="1" dirty="0">
                <a:latin typeface="Calibri"/>
                <a:ea typeface="Calibri"/>
                <a:cs typeface="Calibri"/>
              </a:rPr>
              <a:t>eszköz </a:t>
            </a:r>
            <a:r>
              <a:rPr lang="hu-HU" b="1" dirty="0" err="1">
                <a:latin typeface="Calibri"/>
                <a:ea typeface="Calibri"/>
                <a:cs typeface="Calibri"/>
              </a:rPr>
              <a:t>kezdőbetüi</a:t>
            </a:r>
            <a:endParaRPr lang="hu-HU" b="1" dirty="0">
              <a:latin typeface="Calibri"/>
              <a:ea typeface="Calibri"/>
              <a:cs typeface="Calibri"/>
            </a:endParaRPr>
          </a:p>
          <a:p>
            <a:pPr marL="171450" indent="-171450">
              <a:buFont typeface="Arial" panose="020B0604020202020204" pitchFamily="34" charset="0"/>
              <a:buChar char="•"/>
            </a:pPr>
            <a:r>
              <a:rPr lang="hu-HU" dirty="0">
                <a:latin typeface="Calibri"/>
                <a:ea typeface="Calibri"/>
                <a:cs typeface="Calibri"/>
              </a:rPr>
              <a:t>Végül pedig a </a:t>
            </a:r>
            <a:r>
              <a:rPr lang="hu-HU" b="1" dirty="0">
                <a:latin typeface="Calibri"/>
                <a:ea typeface="Calibri"/>
                <a:cs typeface="Calibri"/>
              </a:rPr>
              <a:t>sorszáma</a:t>
            </a:r>
          </a:p>
        </p:txBody>
      </p:sp>
      <p:sp>
        <p:nvSpPr>
          <p:cNvPr id="4" name="Slide Number Placeholder 3"/>
          <p:cNvSpPr>
            <a:spLocks noGrp="1"/>
          </p:cNvSpPr>
          <p:nvPr>
            <p:ph type="sldNum" sz="quarter" idx="5"/>
          </p:nvPr>
        </p:nvSpPr>
        <p:spPr/>
        <p:txBody>
          <a:bodyPr/>
          <a:lstStyle/>
          <a:p>
            <a:fld id="{2C0D6FDA-0F32-404A-BD47-36F42285E4AB}" type="slidenum">
              <a:rPr lang="en-GB" smtClean="0"/>
              <a:t>4</a:t>
            </a:fld>
            <a:endParaRPr lang="en-GB"/>
          </a:p>
        </p:txBody>
      </p:sp>
    </p:spTree>
    <p:extLst>
      <p:ext uri="{BB962C8B-B14F-4D97-AF65-F5344CB8AC3E}">
        <p14:creationId xmlns:p14="http://schemas.microsoft.com/office/powerpoint/2010/main" val="178800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a:latin typeface="Calibri" panose="020F0502020204030204" pitchFamily="34" charset="0"/>
                <a:ea typeface="Calibri" panose="020F0502020204030204" pitchFamily="34" charset="0"/>
                <a:cs typeface="Calibri" panose="020F0502020204030204" pitchFamily="34" charset="0"/>
              </a:rPr>
              <a:t>KMB:</a:t>
            </a:r>
          </a:p>
          <a:p>
            <a:r>
              <a:rPr lang="hu-HU">
                <a:latin typeface="Calibri" panose="020F0502020204030204" pitchFamily="34" charset="0"/>
                <a:ea typeface="Calibri" panose="020F0502020204030204" pitchFamily="34" charset="0"/>
                <a:cs typeface="Calibri" panose="020F0502020204030204" pitchFamily="34" charset="0"/>
              </a:rPr>
              <a:t>Ez itt a topológia.</a:t>
            </a:r>
          </a:p>
          <a:p>
            <a:pPr marL="171450" indent="-171450">
              <a:buFont typeface="Arial" panose="020B0604020202020204" pitchFamily="34" charset="0"/>
              <a:buChar char="•"/>
            </a:pPr>
            <a:r>
              <a:rPr lang="hu-HU">
                <a:latin typeface="Calibri" panose="020F0502020204030204" pitchFamily="34" charset="0"/>
                <a:ea typeface="Calibri" panose="020F0502020204030204" pitchFamily="34" charset="0"/>
                <a:cs typeface="Calibri" panose="020F0502020204030204" pitchFamily="34" charset="0"/>
              </a:rPr>
              <a:t>Bal alul láthatjuk a fővárosi, központi </a:t>
            </a:r>
            <a:r>
              <a:rPr lang="hu-HU" err="1">
                <a:latin typeface="Calibri" panose="020F0502020204030204" pitchFamily="34" charset="0"/>
                <a:ea typeface="Calibri" panose="020F0502020204030204" pitchFamily="34" charset="0"/>
                <a:cs typeface="Calibri" panose="020F0502020204030204" pitchFamily="34" charset="0"/>
              </a:rPr>
              <a:t>telephelyet</a:t>
            </a:r>
            <a:r>
              <a:rPr lang="hu-HU">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hu-HU">
                <a:latin typeface="Calibri" panose="020F0502020204030204" pitchFamily="34" charset="0"/>
                <a:ea typeface="Calibri" panose="020F0502020204030204" pitchFamily="34" charset="0"/>
                <a:cs typeface="Calibri" panose="020F0502020204030204" pitchFamily="34" charset="0"/>
              </a:rPr>
              <a:t>jobb alul a Körúti </a:t>
            </a:r>
            <a:r>
              <a:rPr lang="hu-HU" err="1">
                <a:latin typeface="Calibri" panose="020F0502020204030204" pitchFamily="34" charset="0"/>
                <a:ea typeface="Calibri" panose="020F0502020204030204" pitchFamily="34" charset="0"/>
                <a:cs typeface="Calibri" panose="020F0502020204030204" pitchFamily="34" charset="0"/>
              </a:rPr>
              <a:t>telephelyet</a:t>
            </a:r>
            <a:r>
              <a:rPr lang="hu-HU">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hu-HU">
                <a:latin typeface="Calibri" panose="020F0502020204030204" pitchFamily="34" charset="0"/>
                <a:ea typeface="Calibri" panose="020F0502020204030204" pitchFamily="34" charset="0"/>
                <a:cs typeface="Calibri" panose="020F0502020204030204" pitchFamily="34" charset="0"/>
              </a:rPr>
              <a:t>felül a Börzsönyi </a:t>
            </a:r>
            <a:r>
              <a:rPr lang="hu-HU" err="1">
                <a:latin typeface="Calibri" panose="020F0502020204030204" pitchFamily="34" charset="0"/>
                <a:ea typeface="Calibri" panose="020F0502020204030204" pitchFamily="34" charset="0"/>
                <a:cs typeface="Calibri" panose="020F0502020204030204" pitchFamily="34" charset="0"/>
              </a:rPr>
              <a:t>telephelyet</a:t>
            </a:r>
            <a:r>
              <a:rPr lang="hu-HU">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hu-HU">
                <a:latin typeface="Calibri" panose="020F0502020204030204" pitchFamily="34" charset="0"/>
                <a:ea typeface="Calibri" panose="020F0502020204030204" pitchFamily="34" charset="0"/>
                <a:cs typeface="Calibri" panose="020F0502020204030204" pitchFamily="34" charset="0"/>
              </a:rPr>
              <a:t>középen pedig az ISP hálózatot, ami össze köti őket.</a:t>
            </a:r>
          </a:p>
          <a:p>
            <a:r>
              <a:rPr lang="hu-HU">
                <a:latin typeface="Calibri" panose="020F0502020204030204" pitchFamily="34" charset="0"/>
                <a:ea typeface="Calibri" panose="020F0502020204030204" pitchFamily="34" charset="0"/>
                <a:cs typeface="Calibri" panose="020F0502020204030204" pitchFamily="34" charset="0"/>
              </a:rPr>
              <a:t>A </a:t>
            </a:r>
            <a:r>
              <a:rPr lang="hu-HU" b="1">
                <a:latin typeface="Calibri" panose="020F0502020204030204" pitchFamily="34" charset="0"/>
                <a:ea typeface="Calibri" panose="020F0502020204030204" pitchFamily="34" charset="0"/>
                <a:cs typeface="Calibri" panose="020F0502020204030204" pitchFamily="34" charset="0"/>
              </a:rPr>
              <a:t>különbség </a:t>
            </a:r>
            <a:r>
              <a:rPr lang="hu-HU">
                <a:latin typeface="Calibri" panose="020F0502020204030204" pitchFamily="34" charset="0"/>
                <a:ea typeface="Calibri" panose="020F0502020204030204" pitchFamily="34" charset="0"/>
                <a:cs typeface="Calibri" panose="020F0502020204030204" pitchFamily="34" charset="0"/>
              </a:rPr>
              <a:t>köztük nemcsak a </a:t>
            </a:r>
            <a:r>
              <a:rPr lang="hu-HU" b="1">
                <a:latin typeface="Calibri" panose="020F0502020204030204" pitchFamily="34" charset="0"/>
                <a:ea typeface="Calibri" panose="020F0502020204030204" pitchFamily="34" charset="0"/>
                <a:cs typeface="Calibri" panose="020F0502020204030204" pitchFamily="34" charset="0"/>
              </a:rPr>
              <a:t>méretük </a:t>
            </a:r>
            <a:r>
              <a:rPr lang="hu-HU" b="0">
                <a:latin typeface="Calibri" panose="020F0502020204030204" pitchFamily="34" charset="0"/>
                <a:ea typeface="Calibri" panose="020F0502020204030204" pitchFamily="34" charset="0"/>
                <a:cs typeface="Calibri" panose="020F0502020204030204" pitchFamily="34" charset="0"/>
              </a:rPr>
              <a:t>vagy a </a:t>
            </a:r>
            <a:r>
              <a:rPr lang="hu-HU" b="1">
                <a:latin typeface="Calibri" panose="020F0502020204030204" pitchFamily="34" charset="0"/>
                <a:ea typeface="Calibri" panose="020F0502020204030204" pitchFamily="34" charset="0"/>
                <a:cs typeface="Calibri" panose="020F0502020204030204" pitchFamily="34" charset="0"/>
              </a:rPr>
              <a:t>látogatottságuk</a:t>
            </a:r>
            <a:r>
              <a:rPr lang="hu-HU">
                <a:latin typeface="Calibri" panose="020F0502020204030204" pitchFamily="34" charset="0"/>
                <a:ea typeface="Calibri" panose="020F0502020204030204" pitchFamily="34" charset="0"/>
                <a:cs typeface="Calibri" panose="020F0502020204030204" pitchFamily="34" charset="0"/>
              </a:rPr>
              <a:t>, de a </a:t>
            </a:r>
            <a:r>
              <a:rPr lang="hu-HU" b="1">
                <a:latin typeface="Calibri" panose="020F0502020204030204" pitchFamily="34" charset="0"/>
                <a:ea typeface="Calibri" panose="020F0502020204030204" pitchFamily="34" charset="0"/>
                <a:cs typeface="Calibri" panose="020F0502020204030204" pitchFamily="34" charset="0"/>
              </a:rPr>
              <a:t>fontosságuk </a:t>
            </a:r>
            <a:r>
              <a:rPr lang="hu-HU">
                <a:latin typeface="Calibri" panose="020F0502020204030204" pitchFamily="34" charset="0"/>
                <a:ea typeface="Calibri" panose="020F0502020204030204" pitchFamily="34" charset="0"/>
                <a:cs typeface="Calibri" panose="020F0502020204030204" pitchFamily="34" charset="0"/>
              </a:rPr>
              <a:t>is.</a:t>
            </a:r>
          </a:p>
          <a:p>
            <a:r>
              <a:rPr lang="hu-HU">
                <a:latin typeface="Calibri" panose="020F0502020204030204" pitchFamily="34" charset="0"/>
                <a:ea typeface="Calibri" panose="020F0502020204030204" pitchFamily="34" charset="0"/>
                <a:cs typeface="Calibri" panose="020F0502020204030204" pitchFamily="34" charset="0"/>
              </a:rPr>
              <a:t>A </a:t>
            </a:r>
            <a:r>
              <a:rPr lang="hu-HU" b="1">
                <a:latin typeface="Calibri" panose="020F0502020204030204" pitchFamily="34" charset="0"/>
                <a:ea typeface="Calibri" panose="020F0502020204030204" pitchFamily="34" charset="0"/>
                <a:cs typeface="Calibri" panose="020F0502020204030204" pitchFamily="34" charset="0"/>
              </a:rPr>
              <a:t>Fővárosi </a:t>
            </a:r>
            <a:r>
              <a:rPr lang="hu-HU">
                <a:latin typeface="Calibri" panose="020F0502020204030204" pitchFamily="34" charset="0"/>
                <a:ea typeface="Calibri" panose="020F0502020204030204" pitchFamily="34" charset="0"/>
                <a:cs typeface="Calibri" panose="020F0502020204030204" pitchFamily="34" charset="0"/>
              </a:rPr>
              <a:t>telephely sokkal </a:t>
            </a:r>
            <a:r>
              <a:rPr lang="hu-HU" b="1">
                <a:latin typeface="Calibri" panose="020F0502020204030204" pitchFamily="34" charset="0"/>
                <a:ea typeface="Calibri" panose="020F0502020204030204" pitchFamily="34" charset="0"/>
                <a:cs typeface="Calibri" panose="020F0502020204030204" pitchFamily="34" charset="0"/>
              </a:rPr>
              <a:t>magasabb mértékű redundanciát</a:t>
            </a:r>
            <a:r>
              <a:rPr lang="hu-HU">
                <a:latin typeface="Calibri" panose="020F0502020204030204" pitchFamily="34" charset="0"/>
                <a:ea typeface="Calibri" panose="020F0502020204030204" pitchFamily="34" charset="0"/>
                <a:cs typeface="Calibri" panose="020F0502020204030204" pitchFamily="34" charset="0"/>
              </a:rPr>
              <a:t> biztosít, mint például a fenti </a:t>
            </a:r>
            <a:r>
              <a:rPr lang="hu-HU" b="1">
                <a:latin typeface="Calibri" panose="020F0502020204030204" pitchFamily="34" charset="0"/>
                <a:ea typeface="Calibri" panose="020F0502020204030204" pitchFamily="34" charset="0"/>
                <a:cs typeface="Calibri" panose="020F0502020204030204" pitchFamily="34" charset="0"/>
              </a:rPr>
              <a:t>Börzsönyi telephely</a:t>
            </a:r>
            <a:r>
              <a:rPr lang="hu-HU">
                <a:latin typeface="Calibri" panose="020F0502020204030204" pitchFamily="34" charset="0"/>
                <a:ea typeface="Calibri" panose="020F0502020204030204" pitchFamily="34" charset="0"/>
                <a:cs typeface="Calibri" panose="020F0502020204030204" pitchFamily="34" charset="0"/>
              </a:rPr>
              <a:t>, mely igazából </a:t>
            </a:r>
            <a:r>
              <a:rPr lang="hu-HU" b="1">
                <a:latin typeface="Calibri" panose="020F0502020204030204" pitchFamily="34" charset="0"/>
                <a:ea typeface="Calibri" panose="020F0502020204030204" pitchFamily="34" charset="0"/>
                <a:cs typeface="Calibri" panose="020F0502020204030204" pitchFamily="34" charset="0"/>
              </a:rPr>
              <a:t>semmit</a:t>
            </a:r>
            <a:r>
              <a:rPr lang="hu-HU">
                <a:latin typeface="Calibri" panose="020F0502020204030204" pitchFamily="34" charset="0"/>
                <a:ea typeface="Calibri" panose="020F0502020204030204" pitchFamily="34" charset="0"/>
                <a:cs typeface="Calibri" panose="020F0502020204030204" pitchFamily="34" charset="0"/>
              </a:rPr>
              <a:t>.</a:t>
            </a:r>
          </a:p>
          <a:p>
            <a:r>
              <a:rPr lang="hu-HU">
                <a:latin typeface="Calibri" panose="020F0502020204030204" pitchFamily="34" charset="0"/>
                <a:ea typeface="Calibri" panose="020F0502020204030204" pitchFamily="34" charset="0"/>
                <a:cs typeface="Calibri" panose="020F0502020204030204" pitchFamily="34" charset="0"/>
              </a:rPr>
              <a:t>A </a:t>
            </a:r>
            <a:r>
              <a:rPr lang="hu-HU" b="1">
                <a:latin typeface="Calibri" panose="020F0502020204030204" pitchFamily="34" charset="0"/>
                <a:ea typeface="Calibri" panose="020F0502020204030204" pitchFamily="34" charset="0"/>
                <a:cs typeface="Calibri" panose="020F0502020204030204" pitchFamily="34" charset="0"/>
              </a:rPr>
              <a:t>topológián</a:t>
            </a:r>
            <a:r>
              <a:rPr lang="hu-HU">
                <a:latin typeface="Calibri" panose="020F0502020204030204" pitchFamily="34" charset="0"/>
                <a:ea typeface="Calibri" panose="020F0502020204030204" pitchFamily="34" charset="0"/>
                <a:cs typeface="Calibri" panose="020F0502020204030204" pitchFamily="34" charset="0"/>
              </a:rPr>
              <a:t> hagyományosan a </a:t>
            </a:r>
            <a:r>
              <a:rPr lang="hu-HU" b="1">
                <a:latin typeface="Calibri" panose="020F0502020204030204" pitchFamily="34" charset="0"/>
                <a:ea typeface="Calibri" panose="020F0502020204030204" pitchFamily="34" charset="0"/>
                <a:cs typeface="Calibri" panose="020F0502020204030204" pitchFamily="34" charset="0"/>
              </a:rPr>
              <a:t>link </a:t>
            </a:r>
            <a:r>
              <a:rPr lang="hu-HU" b="1" err="1">
                <a:latin typeface="Calibri" panose="020F0502020204030204" pitchFamily="34" charset="0"/>
                <a:ea typeface="Calibri" panose="020F0502020204030204" pitchFamily="34" charset="0"/>
                <a:cs typeface="Calibri" panose="020F0502020204030204" pitchFamily="34" charset="0"/>
              </a:rPr>
              <a:t>aggregációval</a:t>
            </a:r>
            <a:r>
              <a:rPr lang="hu-HU">
                <a:latin typeface="Calibri" panose="020F0502020204030204" pitchFamily="34" charset="0"/>
                <a:ea typeface="Calibri" panose="020F0502020204030204" pitchFamily="34" charset="0"/>
                <a:cs typeface="Calibri" panose="020F0502020204030204" pitchFamily="34" charset="0"/>
              </a:rPr>
              <a:t> összefogott kábeleket </a:t>
            </a:r>
            <a:r>
              <a:rPr lang="hu-HU" b="1">
                <a:latin typeface="Calibri" panose="020F0502020204030204" pitchFamily="34" charset="0"/>
                <a:ea typeface="Calibri" panose="020F0502020204030204" pitchFamily="34" charset="0"/>
                <a:cs typeface="Calibri" panose="020F0502020204030204" pitchFamily="34" charset="0"/>
              </a:rPr>
              <a:t>bekarikázással</a:t>
            </a:r>
            <a:r>
              <a:rPr lang="hu-HU">
                <a:latin typeface="Calibri" panose="020F0502020204030204" pitchFamily="34" charset="0"/>
                <a:ea typeface="Calibri" panose="020F0502020204030204" pitchFamily="34" charset="0"/>
                <a:cs typeface="Calibri" panose="020F0502020204030204" pitchFamily="34" charset="0"/>
              </a:rPr>
              <a:t> jelöltük, a </a:t>
            </a:r>
            <a:r>
              <a:rPr lang="hu-HU" b="1">
                <a:latin typeface="Calibri" panose="020F0502020204030204" pitchFamily="34" charset="0"/>
                <a:ea typeface="Calibri" panose="020F0502020204030204" pitchFamily="34" charset="0"/>
                <a:cs typeface="Calibri" panose="020F0502020204030204" pitchFamily="34" charset="0"/>
              </a:rPr>
              <a:t>HSRP csoportokat</a:t>
            </a:r>
            <a:r>
              <a:rPr lang="hu-HU">
                <a:latin typeface="Calibri" panose="020F0502020204030204" pitchFamily="34" charset="0"/>
                <a:ea typeface="Calibri" panose="020F0502020204030204" pitchFamily="34" charset="0"/>
                <a:cs typeface="Calibri" panose="020F0502020204030204" pitchFamily="34" charset="0"/>
              </a:rPr>
              <a:t> pedig egy </a:t>
            </a:r>
            <a:r>
              <a:rPr lang="hu-HU" b="1">
                <a:latin typeface="Calibri" panose="020F0502020204030204" pitchFamily="34" charset="0"/>
                <a:ea typeface="Calibri" panose="020F0502020204030204" pitchFamily="34" charset="0"/>
                <a:cs typeface="Calibri" panose="020F0502020204030204" pitchFamily="34" charset="0"/>
              </a:rPr>
              <a:t>lila körvonalú téglalapba</a:t>
            </a:r>
            <a:r>
              <a:rPr lang="hu-HU">
                <a:latin typeface="Calibri" panose="020F0502020204030204" pitchFamily="34" charset="0"/>
                <a:ea typeface="Calibri" panose="020F0502020204030204" pitchFamily="34" charset="0"/>
                <a:cs typeface="Calibri" panose="020F0502020204030204" pitchFamily="34" charset="0"/>
              </a:rPr>
              <a:t> fogtuk.</a:t>
            </a:r>
          </a:p>
        </p:txBody>
      </p:sp>
      <p:sp>
        <p:nvSpPr>
          <p:cNvPr id="4" name="Slide Number Placeholder 3"/>
          <p:cNvSpPr>
            <a:spLocks noGrp="1"/>
          </p:cNvSpPr>
          <p:nvPr>
            <p:ph type="sldNum" sz="quarter" idx="5"/>
          </p:nvPr>
        </p:nvSpPr>
        <p:spPr/>
        <p:txBody>
          <a:bodyPr/>
          <a:lstStyle/>
          <a:p>
            <a:fld id="{2C0D6FDA-0F32-404A-BD47-36F42285E4AB}" type="slidenum">
              <a:rPr lang="en-GB" smtClean="0"/>
              <a:t>5</a:t>
            </a:fld>
            <a:endParaRPr lang="en-GB"/>
          </a:p>
        </p:txBody>
      </p:sp>
    </p:spTree>
    <p:extLst>
      <p:ext uri="{BB962C8B-B14F-4D97-AF65-F5344CB8AC3E}">
        <p14:creationId xmlns:p14="http://schemas.microsoft.com/office/powerpoint/2010/main" val="3327735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a:latin typeface="Calibri"/>
                <a:ea typeface="Calibri"/>
                <a:cs typeface="Calibri"/>
              </a:rPr>
              <a:t>KMB:</a:t>
            </a:r>
          </a:p>
          <a:p>
            <a:r>
              <a:rPr lang="hu-HU">
                <a:latin typeface="Calibri"/>
                <a:ea typeface="Calibri"/>
                <a:cs typeface="Calibri"/>
              </a:rPr>
              <a:t>Most pedig egyenlőre tovább adnám a szót Bencsik Gergőnek.</a:t>
            </a:r>
            <a:endParaRPr lang="en-US">
              <a:latin typeface="Calibri"/>
              <a:ea typeface="Calibri"/>
              <a:cs typeface="Calibri"/>
            </a:endParaRPr>
          </a:p>
          <a:p>
            <a:endParaRPr lang="hu-HU" dirty="0">
              <a:latin typeface="Calibri" panose="020F0502020204030204" pitchFamily="34" charset="0"/>
              <a:ea typeface="Calibri" panose="020F0502020204030204" pitchFamily="34" charset="0"/>
              <a:cs typeface="Calibri" panose="020F0502020204030204" pitchFamily="34" charset="0"/>
            </a:endParaRPr>
          </a:p>
          <a:p>
            <a:r>
              <a:rPr lang="hu-HU">
                <a:latin typeface="Calibri"/>
                <a:ea typeface="Calibri"/>
                <a:cs typeface="Calibri"/>
              </a:rPr>
              <a:t>BG:</a:t>
            </a:r>
          </a:p>
          <a:p>
            <a:r>
              <a:rPr lang="hu-HU">
                <a:latin typeface="Calibri"/>
                <a:ea typeface="Calibri"/>
                <a:cs typeface="Calibri"/>
              </a:rPr>
              <a:t>Kösz Marci! Én az </a:t>
            </a:r>
            <a:r>
              <a:rPr lang="hu-HU" b="1">
                <a:latin typeface="Calibri"/>
                <a:ea typeface="Calibri"/>
                <a:cs typeface="Calibri"/>
              </a:rPr>
              <a:t>egyes telephelyekről</a:t>
            </a:r>
            <a:r>
              <a:rPr lang="hu-HU">
                <a:latin typeface="Calibri"/>
                <a:ea typeface="Calibri"/>
                <a:cs typeface="Calibri"/>
              </a:rPr>
              <a:t> szeretnék kicsit beszélni.</a:t>
            </a:r>
          </a:p>
        </p:txBody>
      </p:sp>
      <p:sp>
        <p:nvSpPr>
          <p:cNvPr id="4" name="Slide Number Placeholder 3"/>
          <p:cNvSpPr>
            <a:spLocks noGrp="1"/>
          </p:cNvSpPr>
          <p:nvPr>
            <p:ph type="sldNum" sz="quarter" idx="5"/>
          </p:nvPr>
        </p:nvSpPr>
        <p:spPr/>
        <p:txBody>
          <a:bodyPr/>
          <a:lstStyle/>
          <a:p>
            <a:fld id="{2C0D6FDA-0F32-404A-BD47-36F42285E4AB}" type="slidenum">
              <a:rPr lang="en-GB" smtClean="0"/>
              <a:t>6</a:t>
            </a:fld>
            <a:endParaRPr lang="en-GB"/>
          </a:p>
        </p:txBody>
      </p:sp>
    </p:spTree>
    <p:extLst>
      <p:ext uri="{BB962C8B-B14F-4D97-AF65-F5344CB8AC3E}">
        <p14:creationId xmlns:p14="http://schemas.microsoft.com/office/powerpoint/2010/main" val="397940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BG:</a:t>
            </a:r>
            <a:br>
              <a:rPr lang="hu-HU" dirty="0">
                <a:latin typeface="Calibri" panose="020F0502020204030204" pitchFamily="34" charset="0"/>
                <a:ea typeface="Calibri" panose="020F0502020204030204" pitchFamily="34" charset="0"/>
                <a:cs typeface="Calibri" panose="020F0502020204030204" pitchFamily="34" charset="0"/>
              </a:rPr>
            </a:br>
            <a:r>
              <a:rPr lang="en-GB" dirty="0" err="1">
                <a:latin typeface="Calibri" panose="020F0502020204030204" pitchFamily="34" charset="0"/>
                <a:ea typeface="Calibri" panose="020F0502020204030204" pitchFamily="34" charset="0"/>
                <a:cs typeface="Calibri" panose="020F0502020204030204" pitchFamily="34" charset="0"/>
              </a:rPr>
              <a:t>Ahogy</a:t>
            </a:r>
            <a:r>
              <a:rPr lang="en-GB" dirty="0">
                <a:latin typeface="Calibri" panose="020F0502020204030204" pitchFamily="34" charset="0"/>
                <a:ea typeface="Calibri" panose="020F0502020204030204" pitchFamily="34" charset="0"/>
                <a:cs typeface="Calibri" panose="020F0502020204030204" pitchFamily="34" charset="0"/>
              </a:rPr>
              <a:t> Marci is </a:t>
            </a:r>
            <a:r>
              <a:rPr lang="en-GB" dirty="0" err="1">
                <a:latin typeface="Calibri" panose="020F0502020204030204" pitchFamily="34" charset="0"/>
                <a:ea typeface="Calibri" panose="020F0502020204030204" pitchFamily="34" charset="0"/>
                <a:cs typeface="Calibri" panose="020F0502020204030204" pitchFamily="34" charset="0"/>
              </a:rPr>
              <a:t>említette</a:t>
            </a:r>
            <a:r>
              <a:rPr lang="en-GB" dirty="0">
                <a:latin typeface="Calibri" panose="020F0502020204030204" pitchFamily="34" charset="0"/>
                <a:ea typeface="Calibri" panose="020F0502020204030204" pitchFamily="34" charset="0"/>
                <a:cs typeface="Calibri" panose="020F0502020204030204" pitchFamily="34" charset="0"/>
              </a:rPr>
              <a:t> , </a:t>
            </a:r>
            <a:r>
              <a:rPr lang="en-GB" dirty="0" err="1">
                <a:latin typeface="Calibri" panose="020F0502020204030204" pitchFamily="34" charset="0"/>
                <a:ea typeface="Calibri" panose="020F0502020204030204" pitchFamily="34" charset="0"/>
                <a:cs typeface="Calibri" panose="020F0502020204030204" pitchFamily="34" charset="0"/>
              </a:rPr>
              <a:t>ez</a:t>
            </a:r>
            <a:r>
              <a:rPr lang="en-GB" dirty="0">
                <a:latin typeface="Calibri" panose="020F0502020204030204" pitchFamily="34" charset="0"/>
                <a:ea typeface="Calibri" panose="020F0502020204030204" pitchFamily="34" charset="0"/>
                <a:cs typeface="Calibri" panose="020F0502020204030204" pitchFamily="34" charset="0"/>
              </a:rPr>
              <a:t> a 3 </a:t>
            </a:r>
            <a:r>
              <a:rPr lang="en-GB" dirty="0" err="1">
                <a:latin typeface="Calibri" panose="020F0502020204030204" pitchFamily="34" charset="0"/>
                <a:ea typeface="Calibri" panose="020F0502020204030204" pitchFamily="34" charset="0"/>
                <a:cs typeface="Calibri" panose="020F0502020204030204" pitchFamily="34" charset="0"/>
              </a:rPr>
              <a:t>közül</a:t>
            </a:r>
            <a:r>
              <a:rPr lang="en-GB" dirty="0">
                <a:latin typeface="Calibri" panose="020F0502020204030204" pitchFamily="34" charset="0"/>
                <a:ea typeface="Calibri" panose="020F0502020204030204" pitchFamily="34" charset="0"/>
                <a:cs typeface="Calibri" panose="020F0502020204030204" pitchFamily="34" charset="0"/>
              </a:rPr>
              <a:t> a </a:t>
            </a:r>
            <a:r>
              <a:rPr lang="en-GB" b="1" dirty="0" err="1">
                <a:latin typeface="Calibri" panose="020F0502020204030204" pitchFamily="34" charset="0"/>
                <a:ea typeface="Calibri" panose="020F0502020204030204" pitchFamily="34" charset="0"/>
                <a:cs typeface="Calibri" panose="020F0502020204030204" pitchFamily="34" charset="0"/>
              </a:rPr>
              <a:t>legnagyobb</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telephely</a:t>
            </a:r>
            <a:r>
              <a:rPr lang="en-GB" b="1" dirty="0">
                <a:latin typeface="Calibri" panose="020F0502020204030204" pitchFamily="34" charset="0"/>
                <a:ea typeface="Calibri" panose="020F0502020204030204" pitchFamily="34" charset="0"/>
                <a:cs typeface="Calibri" panose="020F0502020204030204" pitchFamily="34" charset="0"/>
              </a:rPr>
              <a: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Jellemzően</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nagyforgalmú</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egészen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sok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olvasó</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tartózkodik</a:t>
            </a:r>
            <a:r>
              <a:rPr lang="en-GB" dirty="0">
                <a:latin typeface="Calibri" panose="020F0502020204030204" pitchFamily="34" charset="0"/>
                <a:ea typeface="Calibri" panose="020F0502020204030204" pitchFamily="34" charset="0"/>
                <a:cs typeface="Calibri" panose="020F0502020204030204" pitchFamily="34" charset="0"/>
              </a:rPr>
              <a:t> bent, </a:t>
            </a:r>
            <a:r>
              <a:rPr lang="en-GB" dirty="0" err="1">
                <a:latin typeface="Calibri" panose="020F0502020204030204" pitchFamily="34" charset="0"/>
                <a:ea typeface="Calibri" panose="020F0502020204030204" pitchFamily="34" charset="0"/>
                <a:cs typeface="Calibri" panose="020F0502020204030204" pitchFamily="34" charset="0"/>
              </a:rPr>
              <a:t>használja</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hálózatot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egyszerre</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Továbbá</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sok</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fontos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szolgáltatás</a:t>
            </a:r>
            <a:r>
              <a:rPr lang="en-GB" dirty="0">
                <a:latin typeface="Calibri" panose="020F0502020204030204" pitchFamily="34" charset="0"/>
                <a:ea typeface="Calibri" panose="020F0502020204030204" pitchFamily="34" charset="0"/>
                <a:cs typeface="Calibri" panose="020F0502020204030204" pitchFamily="34" charset="0"/>
              </a:rPr>
              <a:t> is van </a:t>
            </a:r>
            <a:r>
              <a:rPr lang="en-GB" dirty="0" err="1">
                <a:latin typeface="Calibri" panose="020F0502020204030204" pitchFamily="34" charset="0"/>
                <a:ea typeface="Calibri" panose="020F0502020204030204" pitchFamily="34" charset="0"/>
                <a:cs typeface="Calibri" panose="020F0502020204030204" pitchFamily="34" charset="0"/>
              </a:rPr>
              <a:t>itt</a:t>
            </a:r>
            <a:r>
              <a:rPr lang="en-GB"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a:p>
            <a:r>
              <a:rPr lang="en-GB" dirty="0" err="1">
                <a:latin typeface="Calibri" panose="020F0502020204030204" pitchFamily="34" charset="0"/>
                <a:ea typeface="Calibri" panose="020F0502020204030204" pitchFamily="34" charset="0"/>
                <a:cs typeface="Calibri" panose="020F0502020204030204" pitchFamily="34" charset="0"/>
              </a:rPr>
              <a:t>Éppen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ezért</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nagymértékű</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redundanciát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és</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magas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rendelkezésre</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állást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kell</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biztosítson</a:t>
            </a:r>
            <a:r>
              <a:rPr lang="en-GB" dirty="0">
                <a:latin typeface="Calibri" panose="020F0502020204030204" pitchFamily="34" charset="0"/>
                <a:ea typeface="Calibri" panose="020F0502020204030204" pitchFamily="34" charset="0"/>
                <a:cs typeface="Calibri" panose="020F0502020204030204" pitchFamily="34" charset="0"/>
              </a:rPr>
              <a:t>.</a:t>
            </a:r>
          </a:p>
          <a:p>
            <a:r>
              <a:rPr lang="en-GB" dirty="0" err="1">
                <a:latin typeface="Calibri" panose="020F0502020204030204" pitchFamily="34" charset="0"/>
                <a:ea typeface="Calibri" panose="020F0502020204030204" pitchFamily="34" charset="0"/>
                <a:cs typeface="Calibri" panose="020F0502020204030204" pitchFamily="34" charset="0"/>
              </a:rPr>
              <a:t>Így</a:t>
            </a:r>
            <a:r>
              <a:rPr lang="en-GB" dirty="0">
                <a:latin typeface="Calibri" panose="020F0502020204030204" pitchFamily="34" charset="0"/>
                <a:ea typeface="Calibri" panose="020F0502020204030204" pitchFamily="34" charset="0"/>
                <a:cs typeface="Calibri" panose="020F0502020204030204" pitchFamily="34" charset="0"/>
              </a:rPr>
              <a:t>, a </a:t>
            </a:r>
            <a:r>
              <a:rPr lang="en-GB" b="1" dirty="0" err="1">
                <a:latin typeface="Calibri" panose="020F0502020204030204" pitchFamily="34" charset="0"/>
                <a:ea typeface="Calibri" panose="020F0502020204030204" pitchFamily="34" charset="0"/>
                <a:cs typeface="Calibri" panose="020F0502020204030204" pitchFamily="34" charset="0"/>
              </a:rPr>
              <a:t>szolgáltató</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felé</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könyvtárnak</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két</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kapcsolata</a:t>
            </a:r>
            <a:r>
              <a:rPr lang="en-GB" dirty="0">
                <a:latin typeface="Calibri" panose="020F0502020204030204" pitchFamily="34" charset="0"/>
                <a:ea typeface="Calibri" panose="020F0502020204030204" pitchFamily="34" charset="0"/>
                <a:cs typeface="Calibri" panose="020F0502020204030204" pitchFamily="34" charset="0"/>
              </a:rPr>
              <a:t> is van.</a:t>
            </a:r>
          </a:p>
          <a:p>
            <a:r>
              <a:rPr lang="en-GB" dirty="0">
                <a:latin typeface="Calibri" panose="020F0502020204030204" pitchFamily="34" charset="0"/>
                <a:ea typeface="Calibri" panose="020F0502020204030204" pitchFamily="34" charset="0"/>
                <a:cs typeface="Calibri" panose="020F0502020204030204" pitchFamily="34" charset="0"/>
              </a:rPr>
              <a:t>A </a:t>
            </a:r>
            <a:r>
              <a:rPr lang="en-GB" b="1" dirty="0" err="1">
                <a:latin typeface="Calibri" panose="020F0502020204030204" pitchFamily="34" charset="0"/>
                <a:ea typeface="Calibri" panose="020F0502020204030204" pitchFamily="34" charset="0"/>
                <a:cs typeface="Calibri" panose="020F0502020204030204" pitchFamily="34" charset="0"/>
              </a:rPr>
              <a:t>több</a:t>
            </a:r>
            <a:r>
              <a:rPr lang="en-GB" b="1" dirty="0">
                <a:latin typeface="Calibri" panose="020F0502020204030204" pitchFamily="34" charset="0"/>
                <a:ea typeface="Calibri" panose="020F0502020204030204" pitchFamily="34" charset="0"/>
                <a:cs typeface="Calibri" panose="020F0502020204030204" pitchFamily="34" charset="0"/>
              </a:rPr>
              <a:t> VLAN</a:t>
            </a:r>
            <a:r>
              <a:rPr lang="en-GB" dirty="0">
                <a:latin typeface="Calibri" panose="020F0502020204030204" pitchFamily="34" charset="0"/>
                <a:ea typeface="Calibri" panose="020F0502020204030204" pitchFamily="34" charset="0"/>
                <a:cs typeface="Calibri" panose="020F0502020204030204" pitchFamily="34" charset="0"/>
              </a:rPr>
              <a:t>-t a </a:t>
            </a:r>
            <a:r>
              <a:rPr lang="en-GB" b="1" dirty="0">
                <a:latin typeface="Calibri" panose="020F0502020204030204" pitchFamily="34" charset="0"/>
                <a:ea typeface="Calibri" panose="020F0502020204030204" pitchFamily="34" charset="0"/>
                <a:cs typeface="Calibri" panose="020F0502020204030204" pitchFamily="34" charset="0"/>
              </a:rPr>
              <a:t>multilayer </a:t>
            </a:r>
            <a:r>
              <a:rPr lang="en-GB" b="1" dirty="0" err="1">
                <a:latin typeface="Calibri" panose="020F0502020204030204" pitchFamily="34" charset="0"/>
                <a:ea typeface="Calibri" panose="020F0502020204030204" pitchFamily="34" charset="0"/>
                <a:cs typeface="Calibri" panose="020F0502020204030204" pitchFamily="34" charset="0"/>
              </a:rPr>
              <a:t>switchek</a:t>
            </a:r>
            <a:r>
              <a:rPr lang="en-GB" b="1"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routeolják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és</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a:latin typeface="Calibri" panose="020F0502020204030204" pitchFamily="34" charset="0"/>
                <a:ea typeface="Calibri" panose="020F0502020204030204" pitchFamily="34" charset="0"/>
                <a:cs typeface="Calibri" panose="020F0502020204030204" pitchFamily="34" charset="0"/>
              </a:rPr>
              <a:t>FHRP </a:t>
            </a:r>
            <a:r>
              <a:rPr lang="en-GB" b="1" dirty="0" err="1">
                <a:latin typeface="Calibri" panose="020F0502020204030204" pitchFamily="34" charset="0"/>
                <a:ea typeface="Calibri" panose="020F0502020204030204" pitchFamily="34" charset="0"/>
                <a:cs typeface="Calibri" panose="020F0502020204030204" pitchFamily="34" charset="0"/>
              </a:rPr>
              <a:t>groupot</a:t>
            </a:r>
            <a:r>
              <a:rPr lang="en-GB" b="1" dirty="0">
                <a:latin typeface="Calibri" panose="020F0502020204030204" pitchFamily="34" charset="0"/>
                <a:ea typeface="Calibri" panose="020F0502020204030204" pitchFamily="34" charset="0"/>
                <a:cs typeface="Calibri" panose="020F0502020204030204" pitchFamily="34" charset="0"/>
              </a:rPr>
              <a:t> </a:t>
            </a:r>
            <a:r>
              <a:rPr lang="en-GB" dirty="0">
                <a:latin typeface="Calibri" panose="020F0502020204030204" pitchFamily="34" charset="0"/>
                <a:ea typeface="Calibri" panose="020F0502020204030204" pitchFamily="34" charset="0"/>
                <a:cs typeface="Calibri" panose="020F0502020204030204" pitchFamily="34" charset="0"/>
              </a:rPr>
              <a:t>is </a:t>
            </a:r>
            <a:r>
              <a:rPr lang="en-GB" dirty="0" err="1">
                <a:latin typeface="Calibri" panose="020F0502020204030204" pitchFamily="34" charset="0"/>
                <a:ea typeface="Calibri" panose="020F0502020204030204" pitchFamily="34" charset="0"/>
                <a:cs typeface="Calibri" panose="020F0502020204030204" pitchFamily="34" charset="0"/>
              </a:rPr>
              <a:t>alkotnak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annak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érdekében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hogy</a:t>
            </a:r>
            <a:r>
              <a:rPr lang="en-GB" dirty="0">
                <a:latin typeface="Calibri" panose="020F0502020204030204" pitchFamily="34" charset="0"/>
                <a:ea typeface="Calibri" panose="020F0502020204030204" pitchFamily="34" charset="0"/>
                <a:cs typeface="Calibri" panose="020F0502020204030204" pitchFamily="34" charset="0"/>
              </a:rPr>
              <a:t> a default gateway </a:t>
            </a:r>
            <a:r>
              <a:rPr lang="en-GB" dirty="0" err="1">
                <a:latin typeface="Calibri" panose="020F0502020204030204" pitchFamily="34" charset="0"/>
                <a:ea typeface="Calibri" panose="020F0502020204030204" pitchFamily="34" charset="0"/>
                <a:cs typeface="Calibri" panose="020F0502020204030204" pitchFamily="34" charset="0"/>
              </a:rPr>
              <a:t>mindig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elérhető</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legyen</a:t>
            </a:r>
            <a:r>
              <a:rPr lang="en-GB" dirty="0">
                <a:latin typeface="Calibri" panose="020F0502020204030204" pitchFamily="34" charset="0"/>
                <a:ea typeface="Calibri" panose="020F0502020204030204" pitchFamily="34" charset="0"/>
                <a:cs typeface="Calibri" panose="020F0502020204030204" pitchFamily="34" charset="0"/>
              </a:rPr>
              <a:t>.</a:t>
            </a:r>
          </a:p>
          <a:p>
            <a:r>
              <a:rPr lang="en-GB" dirty="0" err="1">
                <a:latin typeface="Calibri" panose="020F0502020204030204" pitchFamily="34" charset="0"/>
                <a:ea typeface="Calibri" panose="020F0502020204030204" pitchFamily="34" charset="0"/>
                <a:cs typeface="Calibri" panose="020F0502020204030204" pitchFamily="34" charset="0"/>
              </a:rPr>
              <a:t>Számos</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helyen</a:t>
            </a:r>
            <a:r>
              <a:rPr lang="en-GB" dirty="0">
                <a:latin typeface="Calibri" panose="020F0502020204030204" pitchFamily="34" charset="0"/>
                <a:ea typeface="Calibri" panose="020F0502020204030204" pitchFamily="34" charset="0"/>
                <a:cs typeface="Calibri" panose="020F0502020204030204" pitchFamily="34" charset="0"/>
              </a:rPr>
              <a:t> a </a:t>
            </a:r>
            <a:r>
              <a:rPr lang="en-GB" b="1" dirty="0" err="1">
                <a:latin typeface="Calibri" panose="020F0502020204030204" pitchFamily="34" charset="0"/>
                <a:ea typeface="Calibri" panose="020F0502020204030204" pitchFamily="34" charset="0"/>
                <a:cs typeface="Calibri" panose="020F0502020204030204" pitchFamily="34" charset="0"/>
              </a:rPr>
              <a:t>switchek</a:t>
            </a:r>
            <a:r>
              <a:rPr lang="en-GB" b="1" dirty="0">
                <a:latin typeface="Calibri" panose="020F0502020204030204" pitchFamily="34" charset="0"/>
                <a:ea typeface="Calibri" panose="020F0502020204030204" pitchFamily="34" charset="0"/>
                <a:cs typeface="Calibri" panose="020F0502020204030204" pitchFamily="34" charset="0"/>
              </a:rPr>
              <a:t> link aggregation</a:t>
            </a:r>
            <a:r>
              <a:rPr lang="en-GB" dirty="0">
                <a:latin typeface="Calibri" panose="020F0502020204030204" pitchFamily="34" charset="0"/>
                <a:ea typeface="Calibri" panose="020F0502020204030204" pitchFamily="34" charset="0"/>
                <a:cs typeface="Calibri" panose="020F0502020204030204" pitchFamily="34" charset="0"/>
              </a:rPr>
              <a:t>-t is </a:t>
            </a:r>
            <a:r>
              <a:rPr lang="en-GB" dirty="0" err="1">
                <a:latin typeface="Calibri" panose="020F0502020204030204" pitchFamily="34" charset="0"/>
                <a:ea typeface="Calibri" panose="020F0502020204030204" pitchFamily="34" charset="0"/>
                <a:cs typeface="Calibri" panose="020F0502020204030204" pitchFamily="34" charset="0"/>
              </a:rPr>
              <a:t>használnak</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nagyobb</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sávszélesség</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és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hibatűrés</a:t>
            </a:r>
            <a:r>
              <a:rPr lang="en-GB" b="1"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miatt</a:t>
            </a:r>
            <a:r>
              <a:rPr lang="en-GB" dirty="0">
                <a:latin typeface="Calibri" panose="020F0502020204030204" pitchFamily="34" charset="0"/>
                <a:ea typeface="Calibri" panose="020F0502020204030204" pitchFamily="34" charset="0"/>
                <a:cs typeface="Calibri" panose="020F0502020204030204" pitchFamily="34" charset="0"/>
              </a:rPr>
              <a:t>.</a:t>
            </a:r>
          </a:p>
          <a:p>
            <a:endParaRPr lang="en-GB" dirty="0">
              <a:latin typeface="Calibri" panose="020F0502020204030204" pitchFamily="34" charset="0"/>
              <a:ea typeface="Calibri" panose="020F0502020204030204" pitchFamily="34" charset="0"/>
              <a:cs typeface="Calibri" panose="020F0502020204030204" pitchFamily="34" charset="0"/>
            </a:endParaRPr>
          </a:p>
          <a:p>
            <a:r>
              <a:rPr lang="en-GB" dirty="0" err="1">
                <a:latin typeface="Calibri" panose="020F0502020204030204" pitchFamily="34" charset="0"/>
                <a:ea typeface="Calibri" panose="020F0502020204030204" pitchFamily="34" charset="0"/>
                <a:cs typeface="Calibri" panose="020F0502020204030204" pitchFamily="34" charset="0"/>
              </a:rPr>
              <a:t>Reflektálnék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egyből</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két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kritikára</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melyet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eddig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kaptunk</a:t>
            </a:r>
            <a:r>
              <a:rPr lang="en-GB" dirty="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a:buChar char="•"/>
            </a:pPr>
            <a:r>
              <a:rPr lang="en-GB" dirty="0">
                <a:latin typeface="Calibri" panose="020F0502020204030204" pitchFamily="34" charset="0"/>
                <a:ea typeface="Calibri" panose="020F0502020204030204" pitchFamily="34" charset="0"/>
                <a:cs typeface="Calibri" panose="020F0502020204030204" pitchFamily="34" charset="0"/>
              </a:rPr>
              <a:t>A core </a:t>
            </a:r>
            <a:r>
              <a:rPr lang="en-GB" b="1" dirty="0">
                <a:latin typeface="Calibri" panose="020F0502020204030204" pitchFamily="34" charset="0"/>
                <a:ea typeface="Calibri" panose="020F0502020204030204" pitchFamily="34" charset="0"/>
                <a:cs typeface="Calibri" panose="020F0502020204030204" pitchFamily="34" charset="0"/>
              </a:rPr>
              <a:t>MSW </a:t>
            </a:r>
            <a:r>
              <a:rPr lang="en-GB" dirty="0" err="1">
                <a:latin typeface="Calibri" panose="020F0502020204030204" pitchFamily="34" charset="0"/>
                <a:ea typeface="Calibri" panose="020F0502020204030204" pitchFamily="34" charset="0"/>
                <a:cs typeface="Calibri" panose="020F0502020204030204" pitchFamily="34" charset="0"/>
              </a:rPr>
              <a:t>és</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disztribúciós</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switchek</a:t>
            </a:r>
            <a:r>
              <a:rPr lang="en-GB" b="1"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közt</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nincs</a:t>
            </a:r>
            <a:r>
              <a:rPr lang="en-GB" b="1" dirty="0">
                <a:latin typeface="Calibri" panose="020F0502020204030204" pitchFamily="34" charset="0"/>
                <a:ea typeface="Calibri" panose="020F0502020204030204" pitchFamily="34" charset="0"/>
                <a:cs typeface="Calibri" panose="020F0502020204030204" pitchFamily="34" charset="0"/>
              </a:rPr>
              <a:t> link </a:t>
            </a:r>
            <a:r>
              <a:rPr lang="en-GB" b="1" dirty="0" err="1">
                <a:latin typeface="Calibri" panose="020F0502020204030204" pitchFamily="34" charset="0"/>
                <a:ea typeface="Calibri" panose="020F0502020204030204" pitchFamily="34" charset="0"/>
                <a:cs typeface="Calibri" panose="020F0502020204030204" pitchFamily="34" charset="0"/>
              </a:rPr>
              <a:t>aggregáció</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míg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mindenhol</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máshol</a:t>
            </a:r>
            <a:r>
              <a:rPr lang="en-GB" b="1" dirty="0">
                <a:latin typeface="Calibri" panose="020F0502020204030204" pitchFamily="34" charset="0"/>
                <a:ea typeface="Calibri" panose="020F0502020204030204" pitchFamily="34" charset="0"/>
                <a:cs typeface="Calibri" panose="020F0502020204030204" pitchFamily="34" charset="0"/>
              </a:rPr>
              <a:t> van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Ez</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azért</a:t>
            </a:r>
            <a:r>
              <a:rPr lang="en-GB" dirty="0">
                <a:latin typeface="Calibri" panose="020F0502020204030204" pitchFamily="34" charset="0"/>
                <a:ea typeface="Calibri" panose="020F0502020204030204" pitchFamily="34" charset="0"/>
                <a:cs typeface="Calibri" panose="020F0502020204030204" pitchFamily="34" charset="0"/>
              </a:rPr>
              <a:t> van </a:t>
            </a:r>
            <a:r>
              <a:rPr lang="en-GB" dirty="0" err="1">
                <a:latin typeface="Calibri" panose="020F0502020204030204" pitchFamily="34" charset="0"/>
                <a:ea typeface="Calibri" panose="020F0502020204030204" pitchFamily="34" charset="0"/>
                <a:cs typeface="Calibri" panose="020F0502020204030204" pitchFamily="34" charset="0"/>
              </a:rPr>
              <a:t>így</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mert</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switcheken</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két</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gigabitethernet</a:t>
            </a:r>
            <a:r>
              <a:rPr lang="en-GB" dirty="0">
                <a:latin typeface="Calibri" panose="020F0502020204030204" pitchFamily="34" charset="0"/>
                <a:ea typeface="Calibri" panose="020F0502020204030204" pitchFamily="34" charset="0"/>
                <a:cs typeface="Calibri" panose="020F0502020204030204" pitchFamily="34" charset="0"/>
              </a:rPr>
              <a:t> port van </a:t>
            </a:r>
            <a:r>
              <a:rPr lang="en-GB" dirty="0" err="1">
                <a:latin typeface="Calibri" panose="020F0502020204030204" pitchFamily="34" charset="0"/>
                <a:ea typeface="Calibri" panose="020F0502020204030204" pitchFamily="34" charset="0"/>
                <a:cs typeface="Calibri" panose="020F0502020204030204" pitchFamily="34" charset="0"/>
              </a:rPr>
              <a:t>csak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és</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i</a:t>
            </a:r>
            <a:r>
              <a:rPr lang="en-GB" b="1" dirty="0" err="1">
                <a:latin typeface="Calibri" panose="020F0502020204030204" pitchFamily="34" charset="0"/>
                <a:ea typeface="Calibri" panose="020F0502020204030204" pitchFamily="34" charset="0"/>
                <a:cs typeface="Calibri" panose="020F0502020204030204" pitchFamily="34" charset="0"/>
              </a:rPr>
              <a:t>nkább</a:t>
            </a:r>
            <a:r>
              <a:rPr lang="en-GB" b="1" dirty="0">
                <a:latin typeface="Calibri" panose="020F0502020204030204" pitchFamily="34" charset="0"/>
                <a:ea typeface="Calibri" panose="020F0502020204030204" pitchFamily="34" charset="0"/>
                <a:cs typeface="Calibri" panose="020F0502020204030204" pitchFamily="34" charset="0"/>
              </a:rPr>
              <a:t> a </a:t>
            </a:r>
            <a:r>
              <a:rPr lang="en-GB" b="1" dirty="0" err="1">
                <a:latin typeface="Calibri" panose="020F0502020204030204" pitchFamily="34" charset="0"/>
                <a:ea typeface="Calibri" panose="020F0502020204030204" pitchFamily="34" charset="0"/>
                <a:cs typeface="Calibri" panose="020F0502020204030204" pitchFamily="34" charset="0"/>
              </a:rPr>
              <a:t>nagyobb</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sebességű</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portot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használnánk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egy</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olyan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helyen</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ahol</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nagy</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lehet</a:t>
            </a:r>
            <a:r>
              <a:rPr lang="en-GB" b="1" dirty="0">
                <a:latin typeface="Calibri" panose="020F0502020204030204" pitchFamily="34" charset="0"/>
                <a:ea typeface="Calibri" panose="020F0502020204030204" pitchFamily="34" charset="0"/>
                <a:cs typeface="Calibri" panose="020F0502020204030204" pitchFamily="34" charset="0"/>
              </a:rPr>
              <a:t> a </a:t>
            </a:r>
            <a:r>
              <a:rPr lang="en-GB" b="1" dirty="0" err="1">
                <a:latin typeface="Calibri" panose="020F0502020204030204" pitchFamily="34" charset="0"/>
                <a:ea typeface="Calibri" panose="020F0502020204030204" pitchFamily="34" charset="0"/>
                <a:cs typeface="Calibri" panose="020F0502020204030204" pitchFamily="34" charset="0"/>
              </a:rPr>
              <a:t>forgalom</a:t>
            </a:r>
            <a:r>
              <a:rPr lang="en-GB" dirty="0">
                <a:latin typeface="Calibri" panose="020F0502020204030204" pitchFamily="34" charset="0"/>
                <a:ea typeface="Calibri" panose="020F0502020204030204" pitchFamily="34" charset="0"/>
                <a:cs typeface="Calibri" panose="020F0502020204030204" pitchFamily="34" charset="0"/>
              </a:rPr>
              <a:t>, mint a </a:t>
            </a:r>
            <a:r>
              <a:rPr lang="en-GB" dirty="0" err="1">
                <a:latin typeface="Calibri" panose="020F0502020204030204" pitchFamily="34" charset="0"/>
                <a:ea typeface="Calibri" panose="020F0502020204030204" pitchFamily="34" charset="0"/>
                <a:cs typeface="Calibri" panose="020F0502020204030204" pitchFamily="34" charset="0"/>
              </a:rPr>
              <a:t>kevesebbet</a:t>
            </a:r>
            <a:r>
              <a:rPr lang="en-GB" dirty="0">
                <a:latin typeface="Calibri" panose="020F0502020204030204" pitchFamily="34" charset="0"/>
                <a:ea typeface="Calibri" panose="020F0502020204030204" pitchFamily="34" charset="0"/>
                <a:cs typeface="Calibri" panose="020F0502020204030204" pitchFamily="34" charset="0"/>
              </a:rPr>
              <a:t>. Az, </a:t>
            </a:r>
            <a:r>
              <a:rPr lang="en-GB" dirty="0" err="1">
                <a:latin typeface="Calibri" panose="020F0502020204030204" pitchFamily="34" charset="0"/>
                <a:ea typeface="Calibri" panose="020F0502020204030204" pitchFamily="34" charset="0"/>
                <a:cs typeface="Calibri" panose="020F0502020204030204" pitchFamily="34" charset="0"/>
              </a:rPr>
              <a:t>hogy</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mindkét</a:t>
            </a:r>
            <a:r>
              <a:rPr lang="en-GB" dirty="0">
                <a:latin typeface="Calibri" panose="020F0502020204030204" pitchFamily="34" charset="0"/>
                <a:ea typeface="Calibri" panose="020F0502020204030204" pitchFamily="34" charset="0"/>
                <a:cs typeface="Calibri" panose="020F0502020204030204" pitchFamily="34" charset="0"/>
              </a:rPr>
              <a:t> MSW-</a:t>
            </a:r>
            <a:r>
              <a:rPr lang="en-GB" dirty="0" err="1">
                <a:latin typeface="Calibri" panose="020F0502020204030204" pitchFamily="34" charset="0"/>
                <a:ea typeface="Calibri" panose="020F0502020204030204" pitchFamily="34" charset="0"/>
                <a:cs typeface="Calibri" panose="020F0502020204030204" pitchFamily="34" charset="0"/>
              </a:rPr>
              <a:t>vel</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össze</a:t>
            </a:r>
            <a:r>
              <a:rPr lang="en-GB" dirty="0">
                <a:latin typeface="Calibri" panose="020F0502020204030204" pitchFamily="34" charset="0"/>
                <a:ea typeface="Calibri" panose="020F0502020204030204" pitchFamily="34" charset="0"/>
                <a:cs typeface="Calibri" panose="020F0502020204030204" pitchFamily="34" charset="0"/>
              </a:rPr>
              <a:t> van </a:t>
            </a:r>
            <a:r>
              <a:rPr lang="en-GB" dirty="0" err="1">
                <a:latin typeface="Calibri" panose="020F0502020204030204" pitchFamily="34" charset="0"/>
                <a:ea typeface="Calibri" panose="020F0502020204030204" pitchFamily="34" charset="0"/>
                <a:cs typeface="Calibri" panose="020F0502020204030204" pitchFamily="34" charset="0"/>
              </a:rPr>
              <a:t>kötve</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elég</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redundanciát</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biztosít</a:t>
            </a:r>
            <a:r>
              <a:rPr lang="en-GB" dirty="0">
                <a:latin typeface="Calibri" panose="020F0502020204030204" pitchFamily="34" charset="0"/>
                <a:ea typeface="Calibri" panose="020F0502020204030204" pitchFamily="34" charset="0"/>
                <a:cs typeface="Calibri" panose="020F0502020204030204" pitchFamily="34" charset="0"/>
              </a:rPr>
              <a:t>.</a:t>
            </a:r>
          </a:p>
          <a:p>
            <a:pPr marL="171450" indent="-171450">
              <a:buFont typeface="Arial"/>
              <a:buChar char="•"/>
            </a:pPr>
            <a:r>
              <a:rPr lang="en-GB" dirty="0">
                <a:latin typeface="Calibri" panose="020F0502020204030204" pitchFamily="34" charset="0"/>
                <a:ea typeface="Calibri" panose="020F0502020204030204" pitchFamily="34" charset="0"/>
                <a:cs typeface="Calibri" panose="020F0502020204030204" pitchFamily="34" charset="0"/>
              </a:rPr>
              <a:t>A </a:t>
            </a:r>
            <a:r>
              <a:rPr lang="en-GB" b="1" dirty="0">
                <a:latin typeface="Calibri" panose="020F0502020204030204" pitchFamily="34" charset="0"/>
                <a:ea typeface="Calibri" panose="020F0502020204030204" pitchFamily="34" charset="0"/>
                <a:cs typeface="Calibri" panose="020F0502020204030204" pitchFamily="34" charset="0"/>
              </a:rPr>
              <a:t>3 </a:t>
            </a:r>
            <a:r>
              <a:rPr lang="en-GB" b="1" dirty="0" err="1">
                <a:latin typeface="Calibri" panose="020F0502020204030204" pitchFamily="34" charset="0"/>
                <a:ea typeface="Calibri" panose="020F0502020204030204" pitchFamily="34" charset="0"/>
                <a:cs typeface="Calibri" panose="020F0502020204030204" pitchFamily="34" charset="0"/>
              </a:rPr>
              <a:t>látható</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fő</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disztribúciós</a:t>
            </a:r>
            <a:r>
              <a:rPr lang="en-GB" b="1" dirty="0">
                <a:latin typeface="Calibri" panose="020F0502020204030204" pitchFamily="34" charset="0"/>
                <a:ea typeface="Calibri" panose="020F0502020204030204" pitchFamily="34" charset="0"/>
                <a:cs typeface="Calibri" panose="020F0502020204030204" pitchFamily="34" charset="0"/>
              </a:rPr>
              <a:t> switch</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pedig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azért</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nincs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teljesen</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hurkoltan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mivel</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ezek</a:t>
            </a:r>
            <a:r>
              <a:rPr lang="en-GB" dirty="0">
                <a:latin typeface="Calibri" panose="020F0502020204030204" pitchFamily="34" charset="0"/>
                <a:ea typeface="Calibri" panose="020F0502020204030204" pitchFamily="34" charset="0"/>
                <a:cs typeface="Calibri" panose="020F0502020204030204" pitchFamily="34" charset="0"/>
              </a:rPr>
              <a:t> a </a:t>
            </a:r>
            <a:r>
              <a:rPr lang="en-GB" dirty="0" err="1">
                <a:latin typeface="Calibri" panose="020F0502020204030204" pitchFamily="34" charset="0"/>
                <a:ea typeface="Calibri" panose="020F0502020204030204" pitchFamily="34" charset="0"/>
                <a:cs typeface="Calibri" panose="020F0502020204030204" pitchFamily="34" charset="0"/>
              </a:rPr>
              <a:t>switchek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már</a:t>
            </a:r>
            <a:r>
              <a:rPr lang="en-GB"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más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és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más</a:t>
            </a:r>
            <a:r>
              <a:rPr lang="en-GB" b="1" dirty="0">
                <a:latin typeface="Calibri" panose="020F0502020204030204" pitchFamily="34" charset="0"/>
                <a:ea typeface="Calibri" panose="020F0502020204030204" pitchFamily="34" charset="0"/>
                <a:cs typeface="Calibri" panose="020F0502020204030204" pitchFamily="34" charset="0"/>
              </a:rPr>
              <a:t> </a:t>
            </a:r>
            <a:r>
              <a:rPr lang="en-GB" b="1" dirty="0" err="1">
                <a:latin typeface="Calibri" panose="020F0502020204030204" pitchFamily="34" charset="0"/>
                <a:ea typeface="Calibri" panose="020F0502020204030204" pitchFamily="34" charset="0"/>
                <a:cs typeface="Calibri" panose="020F0502020204030204" pitchFamily="34" charset="0"/>
              </a:rPr>
              <a:t>emeleteken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vannak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így</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kissé</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indokolatlan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volna</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kábelt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húzni</a:t>
            </a:r>
            <a:r>
              <a:rPr lang="en-GB" dirty="0">
                <a:latin typeface="Calibri" panose="020F0502020204030204" pitchFamily="34" charset="0"/>
                <a:ea typeface="Calibri" panose="020F0502020204030204" pitchFamily="34" charset="0"/>
                <a:cs typeface="Calibri" panose="020F0502020204030204" pitchFamily="34" charset="0"/>
              </a:rPr>
              <a:t> ki </a:t>
            </a:r>
            <a:r>
              <a:rPr lang="en-GB" dirty="0" err="1">
                <a:latin typeface="Calibri" panose="020F0502020204030204" pitchFamily="34" charset="0"/>
                <a:ea typeface="Calibri" panose="020F0502020204030204" pitchFamily="34" charset="0"/>
                <a:cs typeface="Calibri" panose="020F0502020204030204" pitchFamily="34" charset="0"/>
              </a:rPr>
              <a:t>például</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specifikusan</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az</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első</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és</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harmadik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emelet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között</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csak</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nekik</a:t>
            </a:r>
            <a:r>
              <a:rPr lang="en-GB" dirty="0">
                <a:latin typeface="Calibri" panose="020F0502020204030204" pitchFamily="34" charset="0"/>
                <a:ea typeface="Calibri" panose="020F0502020204030204" pitchFamily="34" charset="0"/>
                <a:cs typeface="Calibri" panose="020F0502020204030204" pitchFamily="34" charset="0"/>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7</a:t>
            </a:fld>
            <a:endParaRPr lang="en-GB"/>
          </a:p>
        </p:txBody>
      </p:sp>
    </p:spTree>
    <p:extLst>
      <p:ext uri="{BB962C8B-B14F-4D97-AF65-F5344CB8AC3E}">
        <p14:creationId xmlns:p14="http://schemas.microsoft.com/office/powerpoint/2010/main" val="51479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a:ea typeface="Calibri"/>
                <a:cs typeface="Calibri"/>
              </a:rPr>
              <a:t>BG:</a:t>
            </a:r>
            <a:br>
              <a:rPr lang="hu-HU" dirty="0">
                <a:latin typeface="Calibri"/>
                <a:ea typeface="Calibri"/>
                <a:cs typeface="Calibri"/>
              </a:rPr>
            </a:br>
            <a:r>
              <a:rPr lang="en-US" dirty="0" err="1">
                <a:latin typeface="Calibri"/>
                <a:ea typeface="Calibri"/>
                <a:cs typeface="Calibri"/>
              </a:rPr>
              <a:t>Ez</a:t>
            </a:r>
            <a:r>
              <a:rPr lang="en-US" dirty="0">
                <a:latin typeface="Calibri"/>
                <a:ea typeface="Calibri"/>
                <a:cs typeface="Calibri"/>
              </a:rPr>
              <a:t> </a:t>
            </a:r>
            <a:r>
              <a:rPr lang="en-US" dirty="0" err="1">
                <a:latin typeface="Calibri"/>
                <a:ea typeface="Calibri"/>
                <a:cs typeface="Calibri"/>
              </a:rPr>
              <a:t>ahogy</a:t>
            </a:r>
            <a:r>
              <a:rPr lang="en-US" dirty="0">
                <a:latin typeface="Calibri"/>
                <a:ea typeface="Calibri"/>
                <a:cs typeface="Calibri"/>
              </a:rPr>
              <a:t> </a:t>
            </a:r>
            <a:r>
              <a:rPr lang="en-US" dirty="0" err="1">
                <a:latin typeface="Calibri"/>
                <a:ea typeface="Calibri"/>
                <a:cs typeface="Calibri"/>
              </a:rPr>
              <a:t>látható</a:t>
            </a:r>
            <a:r>
              <a:rPr lang="en-US" dirty="0">
                <a:latin typeface="Calibri"/>
                <a:ea typeface="Calibri"/>
                <a:cs typeface="Calibri"/>
              </a:rPr>
              <a:t> </a:t>
            </a:r>
            <a:r>
              <a:rPr lang="en-US" b="1" dirty="0" err="1">
                <a:latin typeface="Calibri"/>
                <a:ea typeface="Calibri"/>
                <a:cs typeface="Calibri"/>
              </a:rPr>
              <a:t>egy</a:t>
            </a:r>
            <a:r>
              <a:rPr lang="en-US" b="1" dirty="0">
                <a:latin typeface="Calibri"/>
                <a:ea typeface="Calibri"/>
                <a:cs typeface="Calibri"/>
              </a:rPr>
              <a:t> </a:t>
            </a:r>
            <a:r>
              <a:rPr lang="en-US" b="1" dirty="0" err="1">
                <a:latin typeface="Calibri"/>
                <a:ea typeface="Calibri"/>
                <a:cs typeface="Calibri"/>
              </a:rPr>
              <a:t>fokkal</a:t>
            </a:r>
            <a:r>
              <a:rPr lang="en-US" b="1" dirty="0">
                <a:latin typeface="Calibri"/>
                <a:ea typeface="Calibri"/>
                <a:cs typeface="Calibri"/>
              </a:rPr>
              <a:t> </a:t>
            </a:r>
            <a:r>
              <a:rPr lang="en-US" b="1" dirty="0" err="1">
                <a:latin typeface="Calibri"/>
                <a:ea typeface="Calibri"/>
                <a:cs typeface="Calibri"/>
              </a:rPr>
              <a:t>kisebb</a:t>
            </a:r>
            <a:r>
              <a:rPr lang="en-US" dirty="0">
                <a:latin typeface="Calibri"/>
                <a:ea typeface="Calibri"/>
                <a:cs typeface="Calibri"/>
              </a:rPr>
              <a:t> </a:t>
            </a:r>
            <a:r>
              <a:rPr lang="en-US" dirty="0" err="1">
                <a:latin typeface="Calibri"/>
                <a:ea typeface="Calibri"/>
                <a:cs typeface="Calibri"/>
              </a:rPr>
              <a:t>könyvtár</a:t>
            </a:r>
            <a:r>
              <a:rPr lang="en-US" dirty="0">
                <a:latin typeface="Calibri"/>
                <a:ea typeface="Calibri"/>
                <a:cs typeface="Calibri"/>
              </a:rPr>
              <a:t>. Az </a:t>
            </a:r>
            <a:r>
              <a:rPr lang="en-US" dirty="0" err="1">
                <a:latin typeface="Calibri"/>
                <a:ea typeface="Calibri"/>
                <a:cs typeface="Calibri"/>
              </a:rPr>
              <a:t>előzőhöz</a:t>
            </a:r>
            <a:r>
              <a:rPr lang="en-US" dirty="0">
                <a:latin typeface="Calibri"/>
                <a:ea typeface="Calibri"/>
                <a:cs typeface="Calibri"/>
              </a:rPr>
              <a:t> </a:t>
            </a:r>
            <a:r>
              <a:rPr lang="en-US" b="1" dirty="0" err="1">
                <a:latin typeface="Calibri"/>
                <a:ea typeface="Calibri"/>
                <a:cs typeface="Calibri"/>
              </a:rPr>
              <a:t>hasonló</a:t>
            </a:r>
            <a:r>
              <a:rPr lang="en-US" b="1" dirty="0">
                <a:latin typeface="Calibri"/>
                <a:ea typeface="Calibri"/>
                <a:cs typeface="Calibri"/>
              </a:rPr>
              <a:t> </a:t>
            </a:r>
            <a:r>
              <a:rPr lang="en-US" b="1" dirty="0" err="1">
                <a:latin typeface="Calibri"/>
                <a:ea typeface="Calibri"/>
                <a:cs typeface="Calibri"/>
              </a:rPr>
              <a:t>szolgáltatásokat</a:t>
            </a:r>
            <a:r>
              <a:rPr lang="en-US" b="1" dirty="0">
                <a:latin typeface="Calibri"/>
                <a:ea typeface="Calibri"/>
                <a:cs typeface="Calibri"/>
              </a:rPr>
              <a:t> </a:t>
            </a:r>
            <a:r>
              <a:rPr lang="en-US" b="1" dirty="0" err="1">
                <a:latin typeface="Calibri"/>
                <a:ea typeface="Calibri"/>
                <a:cs typeface="Calibri"/>
              </a:rPr>
              <a:t>ugyanúgy</a:t>
            </a:r>
            <a:r>
              <a:rPr lang="en-US" b="1" dirty="0">
                <a:latin typeface="Calibri"/>
                <a:ea typeface="Calibri"/>
                <a:cs typeface="Calibri"/>
              </a:rPr>
              <a:t> </a:t>
            </a:r>
            <a:r>
              <a:rPr lang="en-US" b="1" dirty="0" err="1">
                <a:latin typeface="Calibri"/>
                <a:ea typeface="Calibri"/>
                <a:cs typeface="Calibri"/>
              </a:rPr>
              <a:t>futtatja</a:t>
            </a:r>
            <a:r>
              <a:rPr lang="en-US" dirty="0">
                <a:latin typeface="Calibri"/>
                <a:ea typeface="Calibri"/>
                <a:cs typeface="Calibri"/>
              </a:rPr>
              <a:t>, </a:t>
            </a:r>
            <a:r>
              <a:rPr lang="en-US" dirty="0" err="1">
                <a:latin typeface="Calibri"/>
                <a:ea typeface="Calibri"/>
                <a:cs typeface="Calibri"/>
              </a:rPr>
              <a:t>csak</a:t>
            </a:r>
            <a:r>
              <a:rPr lang="en-US" dirty="0">
                <a:latin typeface="Calibri"/>
                <a:ea typeface="Calibri"/>
                <a:cs typeface="Calibri"/>
              </a:rPr>
              <a:t> </a:t>
            </a:r>
            <a:r>
              <a:rPr lang="en-US" dirty="0" err="1">
                <a:latin typeface="Calibri"/>
                <a:ea typeface="Calibri"/>
                <a:cs typeface="Calibri"/>
              </a:rPr>
              <a:t>például</a:t>
            </a:r>
            <a:r>
              <a:rPr lang="en-US" dirty="0">
                <a:latin typeface="Calibri"/>
                <a:ea typeface="Calibri"/>
                <a:cs typeface="Calibri"/>
              </a:rPr>
              <a:t> </a:t>
            </a:r>
            <a:r>
              <a:rPr lang="en-US" b="1" dirty="0">
                <a:latin typeface="Calibri"/>
                <a:ea typeface="Calibri"/>
                <a:cs typeface="Calibri"/>
              </a:rPr>
              <a:t>multilayer switch-</a:t>
            </a:r>
            <a:r>
              <a:rPr lang="en-US" b="1" dirty="0" err="1">
                <a:latin typeface="Calibri"/>
                <a:ea typeface="Calibri"/>
                <a:cs typeface="Calibri"/>
              </a:rPr>
              <a:t>eket</a:t>
            </a:r>
            <a:r>
              <a:rPr lang="en-US" b="1" dirty="0">
                <a:latin typeface="Calibri"/>
                <a:ea typeface="Calibri"/>
                <a:cs typeface="Calibri"/>
              </a:rPr>
              <a:t> </a:t>
            </a:r>
            <a:r>
              <a:rPr lang="en-US" b="1" dirty="0" err="1">
                <a:latin typeface="Calibri"/>
                <a:ea typeface="Calibri"/>
                <a:cs typeface="Calibri"/>
              </a:rPr>
              <a:t>nem</a:t>
            </a:r>
            <a:r>
              <a:rPr lang="en-US" b="1" dirty="0">
                <a:latin typeface="Calibri"/>
                <a:ea typeface="Calibri"/>
                <a:cs typeface="Calibri"/>
              </a:rPr>
              <a:t> </a:t>
            </a:r>
            <a:r>
              <a:rPr lang="en-US" b="1" dirty="0" err="1">
                <a:latin typeface="Calibri"/>
                <a:ea typeface="Calibri"/>
                <a:cs typeface="Calibri"/>
              </a:rPr>
              <a:t>alkalmaz</a:t>
            </a:r>
            <a:r>
              <a:rPr lang="en-US" dirty="0">
                <a:latin typeface="Calibri"/>
                <a:ea typeface="Calibri"/>
                <a:cs typeface="Calibri"/>
              </a:rPr>
              <a:t>, </a:t>
            </a:r>
            <a:r>
              <a:rPr lang="en-US" dirty="0" err="1">
                <a:latin typeface="Calibri"/>
                <a:ea typeface="Calibri"/>
                <a:cs typeface="Calibri"/>
              </a:rPr>
              <a:t>mert</a:t>
            </a:r>
            <a:r>
              <a:rPr lang="en-US" b="1" dirty="0">
                <a:latin typeface="Calibri"/>
                <a:ea typeface="Calibri"/>
                <a:cs typeface="Calibri"/>
              </a:rPr>
              <a:t> </a:t>
            </a:r>
            <a:r>
              <a:rPr lang="en-US" b="1" dirty="0" err="1">
                <a:latin typeface="Calibri"/>
                <a:ea typeface="Calibri"/>
                <a:cs typeface="Calibri"/>
              </a:rPr>
              <a:t>nincs</a:t>
            </a:r>
            <a:r>
              <a:rPr lang="en-US" b="1" dirty="0">
                <a:latin typeface="Calibri"/>
                <a:ea typeface="Calibri"/>
                <a:cs typeface="Calibri"/>
              </a:rPr>
              <a:t> </a:t>
            </a:r>
            <a:r>
              <a:rPr lang="en-US" b="1" dirty="0" err="1">
                <a:latin typeface="Calibri"/>
                <a:ea typeface="Calibri"/>
                <a:cs typeface="Calibri"/>
              </a:rPr>
              <a:t>rá</a:t>
            </a:r>
            <a:r>
              <a:rPr lang="en-US" b="1" dirty="0">
                <a:latin typeface="Calibri"/>
                <a:ea typeface="Calibri"/>
                <a:cs typeface="Calibri"/>
              </a:rPr>
              <a:t> </a:t>
            </a:r>
            <a:r>
              <a:rPr lang="en-US" b="1" dirty="0" err="1">
                <a:latin typeface="Calibri"/>
                <a:ea typeface="Calibri"/>
                <a:cs typeface="Calibri"/>
              </a:rPr>
              <a:t>szükség</a:t>
            </a:r>
            <a:r>
              <a:rPr lang="en-US" dirty="0">
                <a:latin typeface="Calibri"/>
                <a:ea typeface="Calibri"/>
                <a:cs typeface="Calibri"/>
              </a:rPr>
              <a:t>. Az </a:t>
            </a:r>
            <a:r>
              <a:rPr lang="en-US" dirty="0" err="1">
                <a:latin typeface="Calibri"/>
                <a:ea typeface="Calibri"/>
                <a:cs typeface="Calibri"/>
              </a:rPr>
              <a:t>itteni</a:t>
            </a:r>
            <a:r>
              <a:rPr lang="en-US" dirty="0">
                <a:latin typeface="Calibri"/>
                <a:ea typeface="Calibri"/>
                <a:cs typeface="Calibri"/>
              </a:rPr>
              <a:t> VLAN-</a:t>
            </a:r>
            <a:r>
              <a:rPr lang="en-US" dirty="0" err="1">
                <a:latin typeface="Calibri"/>
                <a:ea typeface="Calibri"/>
                <a:cs typeface="Calibri"/>
              </a:rPr>
              <a:t>okat</a:t>
            </a:r>
            <a:r>
              <a:rPr lang="en-US" dirty="0">
                <a:latin typeface="Calibri"/>
                <a:ea typeface="Calibri"/>
                <a:cs typeface="Calibri"/>
              </a:rPr>
              <a:t> </a:t>
            </a:r>
            <a:r>
              <a:rPr lang="en-US" b="1" dirty="0">
                <a:latin typeface="Calibri"/>
                <a:ea typeface="Calibri"/>
                <a:cs typeface="Calibri"/>
              </a:rPr>
              <a:t>router on a stick</a:t>
            </a:r>
            <a:r>
              <a:rPr lang="en-US" dirty="0">
                <a:latin typeface="Calibri"/>
                <a:ea typeface="Calibri"/>
                <a:cs typeface="Calibri"/>
              </a:rPr>
              <a:t> </a:t>
            </a:r>
            <a:r>
              <a:rPr lang="en-US" dirty="0" err="1">
                <a:latin typeface="Calibri"/>
                <a:ea typeface="Calibri"/>
                <a:cs typeface="Calibri"/>
              </a:rPr>
              <a:t>módszerrel</a:t>
            </a:r>
            <a:r>
              <a:rPr lang="en-US" dirty="0">
                <a:latin typeface="Calibri"/>
                <a:ea typeface="Calibri"/>
                <a:cs typeface="Calibri"/>
              </a:rPr>
              <a:t> a router-ek </a:t>
            </a:r>
            <a:r>
              <a:rPr lang="en-US" dirty="0" err="1">
                <a:latin typeface="Calibri"/>
                <a:ea typeface="Calibri"/>
                <a:cs typeface="Calibri"/>
              </a:rPr>
              <a:t>routolják</a:t>
            </a:r>
            <a:r>
              <a:rPr lang="en-US" dirty="0">
                <a:latin typeface="Calibri"/>
                <a:ea typeface="Calibri"/>
                <a:cs typeface="Calibri"/>
              </a:rPr>
              <a:t>. </a:t>
            </a:r>
            <a:r>
              <a:rPr lang="en-US" dirty="0" err="1">
                <a:latin typeface="Calibri"/>
                <a:ea typeface="Calibri"/>
                <a:cs typeface="Calibri"/>
              </a:rPr>
              <a:t>Úgyszintén</a:t>
            </a:r>
            <a:r>
              <a:rPr lang="en-US" dirty="0">
                <a:latin typeface="Calibri"/>
                <a:ea typeface="Calibri"/>
                <a:cs typeface="Calibri"/>
              </a:rPr>
              <a:t> </a:t>
            </a:r>
            <a:r>
              <a:rPr lang="en-US" dirty="0" err="1">
                <a:latin typeface="Calibri"/>
                <a:ea typeface="Calibri"/>
                <a:cs typeface="Calibri"/>
              </a:rPr>
              <a:t>alkalmaznak</a:t>
            </a:r>
            <a:r>
              <a:rPr lang="en-US" dirty="0">
                <a:latin typeface="Calibri"/>
                <a:ea typeface="Calibri"/>
                <a:cs typeface="Calibri"/>
              </a:rPr>
              <a:t> </a:t>
            </a:r>
            <a:r>
              <a:rPr lang="en-US" b="1" dirty="0">
                <a:latin typeface="Calibri"/>
                <a:ea typeface="Calibri"/>
                <a:cs typeface="Calibri"/>
              </a:rPr>
              <a:t>link </a:t>
            </a:r>
            <a:r>
              <a:rPr lang="en-US" b="1" dirty="0" err="1">
                <a:latin typeface="Calibri"/>
                <a:ea typeface="Calibri"/>
                <a:cs typeface="Calibri"/>
              </a:rPr>
              <a:t>aggregationt</a:t>
            </a:r>
            <a:r>
              <a:rPr lang="en-US" dirty="0">
                <a:latin typeface="Calibri"/>
                <a:ea typeface="Calibri"/>
                <a:cs typeface="Calibri"/>
              </a:rPr>
              <a:t> a </a:t>
            </a:r>
            <a:r>
              <a:rPr lang="en-US" dirty="0" err="1">
                <a:latin typeface="Calibri"/>
                <a:ea typeface="Calibri"/>
                <a:cs typeface="Calibri"/>
              </a:rPr>
              <a:t>switchek</a:t>
            </a:r>
            <a:r>
              <a:rPr lang="en-US" dirty="0">
                <a:latin typeface="Calibri"/>
                <a:ea typeface="Calibri"/>
                <a:cs typeface="Calibri"/>
              </a:rPr>
              <a:t>, </a:t>
            </a:r>
            <a:r>
              <a:rPr lang="en-US" dirty="0" err="1">
                <a:latin typeface="Calibri"/>
                <a:ea typeface="Calibri"/>
                <a:cs typeface="Calibri"/>
              </a:rPr>
              <a:t>és</a:t>
            </a:r>
            <a:r>
              <a:rPr lang="en-US" dirty="0">
                <a:latin typeface="Calibri"/>
                <a:ea typeface="Calibri"/>
                <a:cs typeface="Calibri"/>
              </a:rPr>
              <a:t> </a:t>
            </a:r>
            <a:r>
              <a:rPr lang="en-US" dirty="0" err="1">
                <a:latin typeface="Calibri"/>
                <a:ea typeface="Calibri"/>
                <a:cs typeface="Calibri"/>
              </a:rPr>
              <a:t>természetesen</a:t>
            </a:r>
            <a:r>
              <a:rPr lang="en-US" dirty="0">
                <a:latin typeface="Calibri"/>
                <a:ea typeface="Calibri"/>
                <a:cs typeface="Calibri"/>
              </a:rPr>
              <a:t> </a:t>
            </a:r>
            <a:r>
              <a:rPr lang="en-US" dirty="0" err="1">
                <a:latin typeface="Calibri"/>
                <a:ea typeface="Calibri"/>
                <a:cs typeface="Calibri"/>
              </a:rPr>
              <a:t>itt</a:t>
            </a:r>
            <a:r>
              <a:rPr lang="en-US" dirty="0">
                <a:latin typeface="Calibri"/>
                <a:ea typeface="Calibri"/>
                <a:cs typeface="Calibri"/>
              </a:rPr>
              <a:t> is </a:t>
            </a:r>
            <a:r>
              <a:rPr lang="en-US" dirty="0" err="1">
                <a:latin typeface="Calibri"/>
                <a:ea typeface="Calibri"/>
                <a:cs typeface="Calibri"/>
              </a:rPr>
              <a:t>igénybe</a:t>
            </a:r>
            <a:r>
              <a:rPr lang="en-US" dirty="0">
                <a:latin typeface="Calibri"/>
                <a:ea typeface="Calibri"/>
                <a:cs typeface="Calibri"/>
              </a:rPr>
              <a:t> </a:t>
            </a:r>
            <a:r>
              <a:rPr lang="en-US" dirty="0" err="1">
                <a:latin typeface="Calibri"/>
                <a:ea typeface="Calibri"/>
                <a:cs typeface="Calibri"/>
              </a:rPr>
              <a:t>vehető</a:t>
            </a:r>
            <a:r>
              <a:rPr lang="en-US" dirty="0">
                <a:latin typeface="Calibri"/>
                <a:ea typeface="Calibri"/>
                <a:cs typeface="Calibri"/>
              </a:rPr>
              <a:t> a </a:t>
            </a:r>
            <a:r>
              <a:rPr lang="en-US" dirty="0" err="1">
                <a:latin typeface="Calibri"/>
                <a:ea typeface="Calibri"/>
                <a:cs typeface="Calibri"/>
              </a:rPr>
              <a:t>hálózat</a:t>
            </a:r>
            <a:r>
              <a:rPr lang="en-US" dirty="0">
                <a:latin typeface="Calibri"/>
                <a:ea typeface="Calibri"/>
                <a:cs typeface="Calibri"/>
              </a:rPr>
              <a:t> </a:t>
            </a:r>
            <a:r>
              <a:rPr lang="en-US" dirty="0" err="1">
                <a:latin typeface="Calibri"/>
                <a:ea typeface="Calibri"/>
                <a:cs typeface="Calibri"/>
              </a:rPr>
              <a:t>vezetéknélküli</a:t>
            </a:r>
            <a:r>
              <a:rPr lang="en-US" dirty="0">
                <a:latin typeface="Calibri"/>
                <a:ea typeface="Calibri"/>
                <a:cs typeface="Calibri"/>
              </a:rPr>
              <a:t> </a:t>
            </a:r>
            <a:r>
              <a:rPr lang="en-US" dirty="0" err="1">
                <a:latin typeface="Calibri"/>
                <a:ea typeface="Calibri"/>
                <a:cs typeface="Calibri"/>
              </a:rPr>
              <a:t>eszközökkel</a:t>
            </a:r>
            <a:r>
              <a:rPr lang="en-US" dirty="0">
                <a:latin typeface="Calibri"/>
                <a:ea typeface="Calibri"/>
                <a:cs typeface="Calibri"/>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8</a:t>
            </a:fld>
            <a:endParaRPr lang="en-GB"/>
          </a:p>
        </p:txBody>
      </p:sp>
    </p:spTree>
    <p:extLst>
      <p:ext uri="{BB962C8B-B14F-4D97-AF65-F5344CB8AC3E}">
        <p14:creationId xmlns:p14="http://schemas.microsoft.com/office/powerpoint/2010/main" val="173399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r>
              <a:rPr lang="hu-HU" dirty="0">
                <a:latin typeface="Calibri" panose="020F0502020204030204" pitchFamily="34" charset="0"/>
                <a:ea typeface="Calibri" panose="020F0502020204030204" pitchFamily="34" charset="0"/>
                <a:cs typeface="Calibri" panose="020F0502020204030204" pitchFamily="34" charset="0"/>
              </a:rPr>
              <a:t>BG:</a:t>
            </a:r>
            <a:br>
              <a:rPr lang="hu-HU" dirty="0">
                <a:latin typeface="Calibri" panose="020F0502020204030204" pitchFamily="34" charset="0"/>
                <a:ea typeface="Calibri" panose="020F0502020204030204" pitchFamily="34" charset="0"/>
                <a:cs typeface="Calibri" panose="020F0502020204030204" pitchFamily="34" charset="0"/>
              </a:rPr>
            </a:br>
            <a:r>
              <a:rPr lang="en-US" dirty="0">
                <a:latin typeface="Calibri" panose="020F0502020204030204" pitchFamily="34" charset="0"/>
                <a:ea typeface="Calibri" panose="020F0502020204030204" pitchFamily="34" charset="0"/>
                <a:cs typeface="Calibri" panose="020F0502020204030204" pitchFamily="34" charset="0"/>
              </a:rPr>
              <a:t>Az </a:t>
            </a:r>
            <a:r>
              <a:rPr lang="en-US" dirty="0" err="1">
                <a:latin typeface="Calibri" panose="020F0502020204030204" pitchFamily="34" charset="0"/>
                <a:ea typeface="Calibri" panose="020F0502020204030204" pitchFamily="34" charset="0"/>
                <a:cs typeface="Calibri" panose="020F0502020204030204" pitchFamily="34" charset="0"/>
              </a:rPr>
              <a:t>előbb</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említett</a:t>
            </a:r>
            <a:r>
              <a:rPr lang="en-US" dirty="0">
                <a:latin typeface="Calibri" panose="020F0502020204030204" pitchFamily="34" charset="0"/>
                <a:ea typeface="Calibri" panose="020F0502020204030204" pitchFamily="34" charset="0"/>
                <a:cs typeface="Calibri" panose="020F0502020204030204" pitchFamily="34" charset="0"/>
              </a:rPr>
              <a:t> VLAN-ok, </a:t>
            </a:r>
            <a:r>
              <a:rPr lang="en-US" b="1" dirty="0" err="1">
                <a:latin typeface="Calibri" panose="020F0502020204030204" pitchFamily="34" charset="0"/>
                <a:ea typeface="Calibri" panose="020F0502020204030204" pitchFamily="34" charset="0"/>
                <a:cs typeface="Calibri" panose="020F0502020204030204" pitchFamily="34" charset="0"/>
              </a:rPr>
              <a:t>ugyanúgy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vannak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definiálva</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mindkét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eddig</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említett</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hálózatban</a:t>
            </a:r>
            <a:r>
              <a:rPr lang="en-US" dirty="0">
                <a:latin typeface="Calibri" panose="020F0502020204030204" pitchFamily="34" charset="0"/>
                <a:ea typeface="Calibri" panose="020F0502020204030204" pitchFamily="34" charset="0"/>
                <a:cs typeface="Calibri" panose="020F0502020204030204" pitchFamily="34" charset="0"/>
              </a:rPr>
              <a:t>. A 10-eshez </a:t>
            </a:r>
            <a:r>
              <a:rPr lang="en-US" dirty="0" err="1">
                <a:latin typeface="Calibri" panose="020F0502020204030204" pitchFamily="34" charset="0"/>
                <a:ea typeface="Calibri" panose="020F0502020204030204" pitchFamily="34" charset="0"/>
                <a:cs typeface="Calibri" panose="020F0502020204030204" pitchFamily="34" charset="0"/>
              </a:rPr>
              <a:t>tartozik</a:t>
            </a:r>
            <a:r>
              <a:rPr lang="en-US" dirty="0">
                <a:latin typeface="Calibri" panose="020F0502020204030204" pitchFamily="34" charset="0"/>
                <a:ea typeface="Calibri" panose="020F0502020204030204" pitchFamily="34" charset="0"/>
                <a:cs typeface="Calibri" panose="020F0502020204030204" pitchFamily="34" charset="0"/>
              </a:rPr>
              <a:t> a 10.0.10.0/24-es, a 20-ashoz a 10.0.20.0/24-es </a:t>
            </a:r>
            <a:r>
              <a:rPr lang="en-US" dirty="0" err="1">
                <a:latin typeface="Calibri" panose="020F0502020204030204" pitchFamily="34" charset="0"/>
                <a:ea typeface="Calibri" panose="020F0502020204030204" pitchFamily="34" charset="0"/>
                <a:cs typeface="Calibri" panose="020F0502020204030204" pitchFamily="34" charset="0"/>
              </a:rPr>
              <a:t>és</a:t>
            </a:r>
            <a:r>
              <a:rPr lang="en-US" dirty="0">
                <a:latin typeface="Calibri" panose="020F0502020204030204" pitchFamily="34" charset="0"/>
                <a:ea typeface="Calibri" panose="020F0502020204030204" pitchFamily="34" charset="0"/>
                <a:cs typeface="Calibri" panose="020F0502020204030204" pitchFamily="34" charset="0"/>
              </a:rPr>
              <a:t> a 30-ashoz a 10.0.30.0/24-es. A </a:t>
            </a:r>
            <a:r>
              <a:rPr lang="en-US" b="1" dirty="0">
                <a:latin typeface="Calibri" panose="020F0502020204030204" pitchFamily="34" charset="0"/>
                <a:ea typeface="Calibri" panose="020F0502020204030204" pitchFamily="34" charset="0"/>
                <a:cs typeface="Calibri" panose="020F0502020204030204" pitchFamily="34" charset="0"/>
              </a:rPr>
              <a:t>10</a:t>
            </a:r>
            <a:r>
              <a:rPr lang="en-US" dirty="0">
                <a:latin typeface="Calibri" panose="020F0502020204030204" pitchFamily="34" charset="0"/>
                <a:ea typeface="Calibri" panose="020F0502020204030204" pitchFamily="34" charset="0"/>
                <a:cs typeface="Calibri" panose="020F0502020204030204" pitchFamily="34" charset="0"/>
              </a:rPr>
              <a:t>-es </a:t>
            </a:r>
            <a:r>
              <a:rPr lang="en-US" dirty="0" err="1">
                <a:latin typeface="Calibri" panose="020F0502020204030204" pitchFamily="34" charset="0"/>
                <a:ea typeface="Calibri" panose="020F0502020204030204" pitchFamily="34" charset="0"/>
                <a:cs typeface="Calibri" panose="020F0502020204030204" pitchFamily="34" charset="0"/>
              </a:rPr>
              <a:t>VLANba</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dolgozók</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a:latin typeface="Calibri" panose="020F0502020204030204" pitchFamily="34" charset="0"/>
                <a:ea typeface="Calibri" panose="020F0502020204030204" pitchFamily="34" charset="0"/>
                <a:cs typeface="Calibri" panose="020F0502020204030204" pitchFamily="34" charset="0"/>
              </a:rPr>
              <a:t>20</a:t>
            </a:r>
            <a:r>
              <a:rPr lang="en-US" dirty="0">
                <a:latin typeface="Calibri" panose="020F0502020204030204" pitchFamily="34" charset="0"/>
                <a:ea typeface="Calibri" panose="020F0502020204030204" pitchFamily="34" charset="0"/>
                <a:cs typeface="Calibri" panose="020F0502020204030204" pitchFamily="34" charset="0"/>
              </a:rPr>
              <a:t>-asba </a:t>
            </a:r>
            <a:r>
              <a:rPr lang="en-US" dirty="0" err="1">
                <a:latin typeface="Calibri" panose="020F0502020204030204" pitchFamily="34" charset="0"/>
                <a:ea typeface="Calibri" panose="020F0502020204030204" pitchFamily="34" charset="0"/>
                <a:cs typeface="Calibri" panose="020F0502020204030204" pitchFamily="34" charset="0"/>
              </a:rPr>
              <a:t>az</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olvasók</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és</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a:latin typeface="Calibri" panose="020F0502020204030204" pitchFamily="34" charset="0"/>
                <a:ea typeface="Calibri" panose="020F0502020204030204" pitchFamily="34" charset="0"/>
                <a:cs typeface="Calibri" panose="020F0502020204030204" pitchFamily="34" charset="0"/>
              </a:rPr>
              <a:t>30</a:t>
            </a:r>
            <a:r>
              <a:rPr lang="en-US" dirty="0">
                <a:latin typeface="Calibri" panose="020F0502020204030204" pitchFamily="34" charset="0"/>
                <a:ea typeface="Calibri" panose="020F0502020204030204" pitchFamily="34" charset="0"/>
                <a:cs typeface="Calibri" panose="020F0502020204030204" pitchFamily="34" charset="0"/>
              </a:rPr>
              <a:t>-asba </a:t>
            </a:r>
            <a:r>
              <a:rPr lang="en-US" dirty="0" err="1">
                <a:latin typeface="Calibri" panose="020F0502020204030204" pitchFamily="34" charset="0"/>
                <a:ea typeface="Calibri" panose="020F0502020204030204" pitchFamily="34" charset="0"/>
                <a:cs typeface="Calibri" panose="020F0502020204030204" pitchFamily="34" charset="0"/>
              </a:rPr>
              <a:t>pedig</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szerverek</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és</a:t>
            </a:r>
            <a:r>
              <a:rPr lang="en-US" b="1"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switchek</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virtuális</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interfészei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melyeken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őket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lehet</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menedzselni</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A </a:t>
            </a:r>
            <a:r>
              <a:rPr lang="en-US" b="1" dirty="0">
                <a:latin typeface="Calibri" panose="020F0502020204030204" pitchFamily="34" charset="0"/>
                <a:ea typeface="Calibri" panose="020F0502020204030204" pitchFamily="34" charset="0"/>
                <a:cs typeface="Calibri" panose="020F0502020204030204" pitchFamily="34" charset="0"/>
              </a:rPr>
              <a:t>99</a:t>
            </a:r>
            <a:r>
              <a:rPr lang="en-US" dirty="0">
                <a:latin typeface="Calibri" panose="020F0502020204030204" pitchFamily="34" charset="0"/>
                <a:ea typeface="Calibri" panose="020F0502020204030204" pitchFamily="34" charset="0"/>
                <a:cs typeface="Calibri" panose="020F0502020204030204" pitchFamily="34" charset="0"/>
              </a:rPr>
              <a:t>-es </a:t>
            </a:r>
            <a:r>
              <a:rPr lang="en-US" dirty="0" err="1">
                <a:latin typeface="Calibri" panose="020F0502020204030204" pitchFamily="34" charset="0"/>
                <a:ea typeface="Calibri" panose="020F0502020204030204" pitchFamily="34" charset="0"/>
                <a:cs typeface="Calibri" panose="020F0502020204030204" pitchFamily="34" charset="0"/>
              </a:rPr>
              <a:t>egy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speciális</a:t>
            </a:r>
            <a:r>
              <a:rPr lang="en-US" dirty="0">
                <a:latin typeface="Calibri" panose="020F0502020204030204" pitchFamily="34" charset="0"/>
                <a:ea typeface="Calibri" panose="020F0502020204030204" pitchFamily="34" charset="0"/>
                <a:cs typeface="Calibri" panose="020F0502020204030204" pitchFamily="34" charset="0"/>
              </a:rPr>
              <a:t> VLAN, </a:t>
            </a:r>
            <a:r>
              <a:rPr lang="en-US" dirty="0" err="1">
                <a:latin typeface="Calibri" panose="020F0502020204030204" pitchFamily="34" charset="0"/>
                <a:ea typeface="Calibri" panose="020F0502020204030204" pitchFamily="34" charset="0"/>
                <a:cs typeface="Calibri" panose="020F0502020204030204" pitchFamily="34" charset="0"/>
              </a:rPr>
              <a:t>melybe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normál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esetben</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nem</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szabad</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semmilyen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eszköznek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tartoznia</a:t>
            </a:r>
            <a:r>
              <a:rPr lang="en-US" dirty="0">
                <a:latin typeface="Calibri" panose="020F0502020204030204" pitchFamily="34" charset="0"/>
                <a:ea typeface="Calibri" panose="020F0502020204030204" pitchFamily="34" charset="0"/>
                <a:cs typeface="Calibri" panose="020F0502020204030204" pitchFamily="34" charset="0"/>
              </a:rPr>
              <a:t>. A </a:t>
            </a:r>
            <a:r>
              <a:rPr lang="en-US" dirty="0" err="1">
                <a:latin typeface="Calibri" panose="020F0502020204030204" pitchFamily="34" charset="0"/>
                <a:ea typeface="Calibri" panose="020F0502020204030204" pitchFamily="34" charset="0"/>
                <a:cs typeface="Calibri" panose="020F0502020204030204" pitchFamily="34" charset="0"/>
              </a:rPr>
              <a:t>switchek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nem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használt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portjai</a:t>
            </a:r>
            <a:r>
              <a:rPr lang="en-US" dirty="0">
                <a:latin typeface="Calibri" panose="020F0502020204030204" pitchFamily="34" charset="0"/>
                <a:ea typeface="Calibri" panose="020F0502020204030204" pitchFamily="34" charset="0"/>
                <a:cs typeface="Calibri" panose="020F0502020204030204" pitchFamily="34" charset="0"/>
              </a:rPr>
              <a:t> ide </a:t>
            </a:r>
            <a:r>
              <a:rPr lang="en-US" dirty="0" err="1">
                <a:latin typeface="Calibri" panose="020F0502020204030204" pitchFamily="34" charset="0"/>
                <a:ea typeface="Calibri" panose="020F0502020204030204" pitchFamily="34" charset="0"/>
                <a:cs typeface="Calibri" panose="020F0502020204030204" pitchFamily="34" charset="0"/>
              </a:rPr>
              <a:t>vannak</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rendelve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ez</a:t>
            </a:r>
            <a:r>
              <a:rPr lang="en-US" dirty="0">
                <a:latin typeface="Calibri" panose="020F0502020204030204" pitchFamily="34" charset="0"/>
                <a:ea typeface="Calibri" panose="020F0502020204030204" pitchFamily="34" charset="0"/>
                <a:cs typeface="Calibri" panose="020F0502020204030204" pitchFamily="34" charset="0"/>
              </a:rPr>
              <a:t> a </a:t>
            </a:r>
            <a:r>
              <a:rPr lang="en-US" b="1" dirty="0" err="1">
                <a:latin typeface="Calibri" panose="020F0502020204030204" pitchFamily="34" charset="0"/>
                <a:ea typeface="Calibri" panose="020F0502020204030204" pitchFamily="34" charset="0"/>
                <a:cs typeface="Calibri" panose="020F0502020204030204" pitchFamily="34" charset="0"/>
              </a:rPr>
              <a:t>natív</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vlan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ám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ez</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nincs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routeolva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sehol</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Így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elkerülhetőek</a:t>
            </a:r>
            <a:r>
              <a:rPr lang="en-US" dirty="0">
                <a:latin typeface="Calibri" panose="020F0502020204030204" pitchFamily="34" charset="0"/>
                <a:ea typeface="Calibri" panose="020F0502020204030204" pitchFamily="34" charset="0"/>
                <a:cs typeface="Calibri" panose="020F0502020204030204" pitchFamily="34" charset="0"/>
              </a:rPr>
              <a:t> a</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vlan</a:t>
            </a:r>
            <a:r>
              <a:rPr lang="en-US" b="1" dirty="0">
                <a:latin typeface="Calibri" panose="020F0502020204030204" pitchFamily="34" charset="0"/>
                <a:ea typeface="Calibri" panose="020F0502020204030204" pitchFamily="34" charset="0"/>
                <a:cs typeface="Calibri" panose="020F0502020204030204" pitchFamily="34" charset="0"/>
              </a:rPr>
              <a:t> hopping </a:t>
            </a:r>
            <a:r>
              <a:rPr lang="en-US" b="1" dirty="0" err="1">
                <a:latin typeface="Calibri" panose="020F0502020204030204" pitchFamily="34" charset="0"/>
                <a:ea typeface="Calibri" panose="020F0502020204030204" pitchFamily="34" charset="0"/>
                <a:cs typeface="Calibri" panose="020F0502020204030204" pitchFamily="34" charset="0"/>
              </a:rPr>
              <a:t>támadások</a:t>
            </a:r>
            <a:r>
              <a:rPr lang="en-US" b="1" dirty="0">
                <a:latin typeface="Calibri" panose="020F0502020204030204" pitchFamily="34" charset="0"/>
                <a:ea typeface="Calibri" panose="020F0502020204030204" pitchFamily="34" charset="0"/>
                <a:cs typeface="Calibri" panose="020F0502020204030204" pitchFamily="34" charset="0"/>
              </a:rPr>
              <a:t>.</a:t>
            </a:r>
          </a:p>
        </p:txBody>
      </p:sp>
      <p:sp>
        <p:nvSpPr>
          <p:cNvPr id="4" name="Slide Number Placeholder 3"/>
          <p:cNvSpPr>
            <a:spLocks noGrp="1"/>
          </p:cNvSpPr>
          <p:nvPr>
            <p:ph type="sldNum" sz="quarter" idx="5"/>
          </p:nvPr>
        </p:nvSpPr>
        <p:spPr/>
        <p:txBody>
          <a:bodyPr/>
          <a:lstStyle/>
          <a:p>
            <a:fld id="{2C0D6FDA-0F32-404A-BD47-36F42285E4AB}" type="slidenum">
              <a:rPr lang="en-GB" smtClean="0"/>
              <a:t>9</a:t>
            </a:fld>
            <a:endParaRPr lang="en-GB"/>
          </a:p>
        </p:txBody>
      </p:sp>
    </p:spTree>
    <p:extLst>
      <p:ext uri="{BB962C8B-B14F-4D97-AF65-F5344CB8AC3E}">
        <p14:creationId xmlns:p14="http://schemas.microsoft.com/office/powerpoint/2010/main" val="148037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55510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49646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58524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55747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2774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23713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787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1257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266343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83138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5/21/2025</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26435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5/21/2025</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a:p>
        </p:txBody>
      </p:sp>
    </p:spTree>
    <p:extLst>
      <p:ext uri="{BB962C8B-B14F-4D97-AF65-F5344CB8AC3E}">
        <p14:creationId xmlns:p14="http://schemas.microsoft.com/office/powerpoint/2010/main" val="423301766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12" name="Group 1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3" name="Oval 1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14" name="Freeform: Shape 1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5" name="Freeform: Shape 1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6" name="Freeform: Shape 1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hu-HU" noProof="0"/>
            </a:p>
          </p:txBody>
        </p:sp>
        <p:sp>
          <p:nvSpPr>
            <p:cNvPr id="1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hu-HU" noProof="0"/>
            </a:p>
          </p:txBody>
        </p:sp>
      </p:grpSp>
      <p:sp>
        <p:nvSpPr>
          <p:cNvPr id="1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useBgFill="1">
        <p:nvSpPr>
          <p:cNvPr id="21" name="Background Fill">
            <a:extLst>
              <a:ext uri="{FF2B5EF4-FFF2-40B4-BE49-F238E27FC236}">
                <a16:creationId xmlns:a16="http://schemas.microsoft.com/office/drawing/2014/main" id="{17EA1F2D-693A-4E79-9D69-EDA2A763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23" name="Color Fill">
            <a:extLst>
              <a:ext uri="{FF2B5EF4-FFF2-40B4-BE49-F238E27FC236}">
                <a16:creationId xmlns:a16="http://schemas.microsoft.com/office/drawing/2014/main" id="{0A26F20B-3813-4E7C-80FF-8F80274DC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52"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25" name="Group 24">
            <a:extLst>
              <a:ext uri="{FF2B5EF4-FFF2-40B4-BE49-F238E27FC236}">
                <a16:creationId xmlns:a16="http://schemas.microsoft.com/office/drawing/2014/main" id="{2B32B464-FDD8-41D9-A7F3-9AA731534D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61815" cy="6861532"/>
            <a:chOff x="7739089" y="-3532"/>
            <a:chExt cx="4461815" cy="6861532"/>
          </a:xfrm>
        </p:grpSpPr>
        <p:sp>
          <p:nvSpPr>
            <p:cNvPr id="26" name="Oval 25">
              <a:extLst>
                <a:ext uri="{FF2B5EF4-FFF2-40B4-BE49-F238E27FC236}">
                  <a16:creationId xmlns:a16="http://schemas.microsoft.com/office/drawing/2014/main" id="{837BB846-50A1-46A2-8FBC-B6C3E6FD2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27" name="Freeform: Shape 26">
              <a:extLst>
                <a:ext uri="{FF2B5EF4-FFF2-40B4-BE49-F238E27FC236}">
                  <a16:creationId xmlns:a16="http://schemas.microsoft.com/office/drawing/2014/main" id="{FB55FAE3-D1E1-4BDC-8B93-A37313A84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28" name="Freeform: Shape 27">
              <a:extLst>
                <a:ext uri="{FF2B5EF4-FFF2-40B4-BE49-F238E27FC236}">
                  <a16:creationId xmlns:a16="http://schemas.microsoft.com/office/drawing/2014/main" id="{3F45B5D3-1E2D-41D8-9D96-ABC220F21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4579"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hu-HU" noProof="0"/>
            </a:p>
          </p:txBody>
        </p:sp>
        <p:sp>
          <p:nvSpPr>
            <p:cNvPr id="29" name="Graphic 9">
              <a:extLst>
                <a:ext uri="{FF2B5EF4-FFF2-40B4-BE49-F238E27FC236}">
                  <a16:creationId xmlns:a16="http://schemas.microsoft.com/office/drawing/2014/main" id="{BB3C8A82-EA4E-4E28-9541-B5155E32B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hu-HU" noProof="0"/>
            </a:p>
          </p:txBody>
        </p:sp>
        <p:sp>
          <p:nvSpPr>
            <p:cNvPr id="30" name="Graphic 9">
              <a:extLst>
                <a:ext uri="{FF2B5EF4-FFF2-40B4-BE49-F238E27FC236}">
                  <a16:creationId xmlns:a16="http://schemas.microsoft.com/office/drawing/2014/main" id="{C65AC3E4-8626-485D-8F38-A6197D41C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1792" y="168275"/>
              <a:ext cx="3499104" cy="349910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hu-HU" noProof="0"/>
            </a:p>
          </p:txBody>
        </p:sp>
      </p:grpSp>
      <p:sp>
        <p:nvSpPr>
          <p:cNvPr id="32" name="Texture">
            <a:extLst>
              <a:ext uri="{FF2B5EF4-FFF2-40B4-BE49-F238E27FC236}">
                <a16:creationId xmlns:a16="http://schemas.microsoft.com/office/drawing/2014/main" id="{5373211B-420C-4BF9-81EE-37671F101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D723F9BA-E3C4-31BC-0CE9-9F80A502C95D}"/>
              </a:ext>
            </a:extLst>
          </p:cNvPr>
          <p:cNvSpPr>
            <a:spLocks noGrp="1"/>
          </p:cNvSpPr>
          <p:nvPr>
            <p:ph type="title"/>
          </p:nvPr>
        </p:nvSpPr>
        <p:spPr>
          <a:xfrm>
            <a:off x="652848" y="2568323"/>
            <a:ext cx="3153282" cy="1448937"/>
          </a:xfrm>
        </p:spPr>
        <p:txBody>
          <a:bodyPr vert="horz" lIns="91440" tIns="45720" rIns="91440" bIns="45720" rtlCol="0" anchor="ctr">
            <a:normAutofit/>
          </a:bodyPr>
          <a:lstStyle/>
          <a:p>
            <a:r>
              <a:rPr lang="hu-HU" sz="6600" b="1" noProof="0">
                <a:latin typeface="Rubik" pitchFamily="2" charset="-79"/>
                <a:cs typeface="Rubik" pitchFamily="2" charset="-79"/>
              </a:rPr>
              <a:t>Koller+</a:t>
            </a:r>
          </a:p>
        </p:txBody>
      </p:sp>
      <p:sp>
        <p:nvSpPr>
          <p:cNvPr id="4" name="TextBox 3">
            <a:extLst>
              <a:ext uri="{FF2B5EF4-FFF2-40B4-BE49-F238E27FC236}">
                <a16:creationId xmlns:a16="http://schemas.microsoft.com/office/drawing/2014/main" id="{CA9AAC0D-32C3-BF15-BC6B-DFA97AA87A16}"/>
              </a:ext>
            </a:extLst>
          </p:cNvPr>
          <p:cNvSpPr txBox="1"/>
          <p:nvPr/>
        </p:nvSpPr>
        <p:spPr>
          <a:xfrm>
            <a:off x="8385871" y="5951401"/>
            <a:ext cx="2874295" cy="861774"/>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179388" indent="-179388">
              <a:buFont typeface="Arial" panose="020B0604020202020204" pitchFamily="34" charset="0"/>
              <a:buChar char="•"/>
            </a:pPr>
            <a:r>
              <a:rPr lang="hu-HU" sz="1600" noProof="0">
                <a:latin typeface="Rubik" pitchFamily="2" charset="-79"/>
                <a:cs typeface="Rubik"/>
              </a:rPr>
              <a:t>Bencsik Gergő</a:t>
            </a:r>
          </a:p>
          <a:p>
            <a:pPr marL="179388" indent="-179388">
              <a:buFont typeface="Arial" panose="020B0604020202020204" pitchFamily="34" charset="0"/>
              <a:buChar char="•"/>
            </a:pPr>
            <a:r>
              <a:rPr lang="hu-HU" sz="1600" noProof="0">
                <a:latin typeface="Rubik" pitchFamily="2" charset="-79"/>
                <a:cs typeface="Rubik"/>
              </a:rPr>
              <a:t>Bende Ákos György</a:t>
            </a:r>
          </a:p>
          <a:p>
            <a:pPr marL="179388" indent="-179388">
              <a:buFont typeface="Arial" panose="020B0604020202020204" pitchFamily="34" charset="0"/>
              <a:buChar char="•"/>
            </a:pPr>
            <a:r>
              <a:rPr lang="hu-HU" sz="1600" noProof="0">
                <a:latin typeface="Rubik" pitchFamily="2" charset="-79"/>
                <a:cs typeface="Rubik"/>
              </a:rPr>
              <a:t>Katona Márton Barnabás</a:t>
            </a:r>
          </a:p>
        </p:txBody>
      </p:sp>
      <p:sp>
        <p:nvSpPr>
          <p:cNvPr id="5" name="Subtitle 2">
            <a:extLst>
              <a:ext uri="{FF2B5EF4-FFF2-40B4-BE49-F238E27FC236}">
                <a16:creationId xmlns:a16="http://schemas.microsoft.com/office/drawing/2014/main" id="{657180F6-2958-5DBD-3CAE-CE736610BE6F}"/>
              </a:ext>
            </a:extLst>
          </p:cNvPr>
          <p:cNvSpPr txBox="1">
            <a:spLocks/>
          </p:cNvSpPr>
          <p:nvPr/>
        </p:nvSpPr>
        <p:spPr>
          <a:xfrm>
            <a:off x="688708" y="3652356"/>
            <a:ext cx="3117422" cy="41974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noProof="0">
                <a:latin typeface="Rubik" pitchFamily="2" charset="-79"/>
                <a:cs typeface="Rubik" pitchFamily="2" charset="-79"/>
              </a:rPr>
              <a:t>PR 13</a:t>
            </a:r>
          </a:p>
        </p:txBody>
      </p:sp>
      <p:sp>
        <p:nvSpPr>
          <p:cNvPr id="18" name="Rectangle: Diagonal Corners Rounded 17">
            <a:extLst>
              <a:ext uri="{FF2B5EF4-FFF2-40B4-BE49-F238E27FC236}">
                <a16:creationId xmlns:a16="http://schemas.microsoft.com/office/drawing/2014/main" id="{331FBAE3-CD1F-D583-BF17-37AC2E9FEA8D}"/>
              </a:ext>
            </a:extLst>
          </p:cNvPr>
          <p:cNvSpPr/>
          <p:nvPr/>
        </p:nvSpPr>
        <p:spPr>
          <a:xfrm rot="16200000">
            <a:off x="7931794" y="168274"/>
            <a:ext cx="3499103" cy="3499104"/>
          </a:xfrm>
          <a:prstGeom prst="round2Diag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noProof="0"/>
          </a:p>
        </p:txBody>
      </p:sp>
      <p:sp>
        <p:nvSpPr>
          <p:cNvPr id="24" name="Freeform: Shape 23">
            <a:extLst>
              <a:ext uri="{FF2B5EF4-FFF2-40B4-BE49-F238E27FC236}">
                <a16:creationId xmlns:a16="http://schemas.microsoft.com/office/drawing/2014/main" id="{4CE329F2-02F5-294A-5A52-689124B4703E}"/>
              </a:ext>
            </a:extLst>
          </p:cNvPr>
          <p:cNvSpPr/>
          <p:nvPr/>
        </p:nvSpPr>
        <p:spPr>
          <a:xfrm rot="18900000">
            <a:off x="10058161" y="1831775"/>
            <a:ext cx="180467" cy="1188190"/>
          </a:xfrm>
          <a:custGeom>
            <a:avLst/>
            <a:gdLst>
              <a:gd name="connsiteX0" fmla="*/ 131728 w 180467"/>
              <a:gd name="connsiteY0" fmla="*/ 0 h 1188190"/>
              <a:gd name="connsiteX1" fmla="*/ 131728 w 180467"/>
              <a:gd name="connsiteY1" fmla="*/ 0 h 1188190"/>
              <a:gd name="connsiteX2" fmla="*/ 180468 w 180467"/>
              <a:gd name="connsiteY2" fmla="*/ 48740 h 1188190"/>
              <a:gd name="connsiteX3" fmla="*/ 180468 w 180467"/>
              <a:gd name="connsiteY3" fmla="*/ 1139451 h 1188190"/>
              <a:gd name="connsiteX4" fmla="*/ 131728 w 180467"/>
              <a:gd name="connsiteY4" fmla="*/ 1188190 h 1188190"/>
              <a:gd name="connsiteX5" fmla="*/ 48740 w 180467"/>
              <a:gd name="connsiteY5" fmla="*/ 1188190 h 1188190"/>
              <a:gd name="connsiteX6" fmla="*/ 0 w 180467"/>
              <a:gd name="connsiteY6" fmla="*/ 1139451 h 1188190"/>
              <a:gd name="connsiteX7" fmla="*/ 0 w 180467"/>
              <a:gd name="connsiteY7" fmla="*/ 133046 h 1188190"/>
              <a:gd name="connsiteX8" fmla="*/ 131728 w 180467"/>
              <a:gd name="connsiteY8" fmla="*/ 1317 h 118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7" h="1188190">
                <a:moveTo>
                  <a:pt x="131728" y="0"/>
                </a:moveTo>
                <a:lnTo>
                  <a:pt x="131728" y="0"/>
                </a:lnTo>
                <a:cubicBezTo>
                  <a:pt x="158074" y="0"/>
                  <a:pt x="180468" y="21077"/>
                  <a:pt x="180468" y="48740"/>
                </a:cubicBezTo>
                <a:lnTo>
                  <a:pt x="180468" y="1139451"/>
                </a:lnTo>
                <a:cubicBezTo>
                  <a:pt x="180468" y="1165797"/>
                  <a:pt x="159391" y="1188190"/>
                  <a:pt x="131728" y="1188190"/>
                </a:cubicBezTo>
                <a:lnTo>
                  <a:pt x="48740" y="1188190"/>
                </a:lnTo>
                <a:cubicBezTo>
                  <a:pt x="22394" y="1188190"/>
                  <a:pt x="0" y="1167114"/>
                  <a:pt x="0" y="1139451"/>
                </a:cubicBezTo>
                <a:lnTo>
                  <a:pt x="0" y="133046"/>
                </a:lnTo>
                <a:cubicBezTo>
                  <a:pt x="0" y="60595"/>
                  <a:pt x="59278" y="1317"/>
                  <a:pt x="131728" y="1317"/>
                </a:cubicBezTo>
                <a:close/>
              </a:path>
            </a:pathLst>
          </a:custGeom>
          <a:solidFill>
            <a:srgbClr val="FFFFFF"/>
          </a:solidFill>
          <a:ln w="0" cap="flat">
            <a:noFill/>
            <a:prstDash val="solid"/>
            <a:miter/>
          </a:ln>
        </p:spPr>
        <p:txBody>
          <a:bodyPr rtlCol="0" anchor="ctr"/>
          <a:lstStyle/>
          <a:p>
            <a:endParaRPr lang="hu-HU" noProof="0"/>
          </a:p>
        </p:txBody>
      </p:sp>
      <p:sp>
        <p:nvSpPr>
          <p:cNvPr id="31" name="Freeform: Shape 30">
            <a:extLst>
              <a:ext uri="{FF2B5EF4-FFF2-40B4-BE49-F238E27FC236}">
                <a16:creationId xmlns:a16="http://schemas.microsoft.com/office/drawing/2014/main" id="{A05459A7-A759-C27F-84E6-F0A6FCEB7BD8}"/>
              </a:ext>
            </a:extLst>
          </p:cNvPr>
          <p:cNvSpPr/>
          <p:nvPr/>
        </p:nvSpPr>
        <p:spPr>
          <a:xfrm rot="2700000">
            <a:off x="10057277" y="1118156"/>
            <a:ext cx="180467" cy="1188190"/>
          </a:xfrm>
          <a:custGeom>
            <a:avLst/>
            <a:gdLst>
              <a:gd name="connsiteX0" fmla="*/ 48739 w 180467"/>
              <a:gd name="connsiteY0" fmla="*/ 0 h 1188190"/>
              <a:gd name="connsiteX1" fmla="*/ 131728 w 180467"/>
              <a:gd name="connsiteY1" fmla="*/ 0 h 1188190"/>
              <a:gd name="connsiteX2" fmla="*/ 180468 w 180467"/>
              <a:gd name="connsiteY2" fmla="*/ 48739 h 1188190"/>
              <a:gd name="connsiteX3" fmla="*/ 180468 w 180467"/>
              <a:gd name="connsiteY3" fmla="*/ 1139451 h 1188190"/>
              <a:gd name="connsiteX4" fmla="*/ 131728 w 180467"/>
              <a:gd name="connsiteY4" fmla="*/ 1188190 h 1188190"/>
              <a:gd name="connsiteX5" fmla="*/ 131728 w 180467"/>
              <a:gd name="connsiteY5" fmla="*/ 1188190 h 1188190"/>
              <a:gd name="connsiteX6" fmla="*/ 0 w 180467"/>
              <a:gd name="connsiteY6" fmla="*/ 1056462 h 1188190"/>
              <a:gd name="connsiteX7" fmla="*/ 0 w 180467"/>
              <a:gd name="connsiteY7" fmla="*/ 50057 h 1188190"/>
              <a:gd name="connsiteX8" fmla="*/ 48739 w 180467"/>
              <a:gd name="connsiteY8" fmla="*/ 1317 h 118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7" h="1188190">
                <a:moveTo>
                  <a:pt x="48739" y="0"/>
                </a:moveTo>
                <a:lnTo>
                  <a:pt x="131728" y="0"/>
                </a:lnTo>
                <a:cubicBezTo>
                  <a:pt x="158074" y="0"/>
                  <a:pt x="180468" y="21077"/>
                  <a:pt x="180468" y="48739"/>
                </a:cubicBezTo>
                <a:lnTo>
                  <a:pt x="180468" y="1139451"/>
                </a:lnTo>
                <a:cubicBezTo>
                  <a:pt x="180468" y="1165797"/>
                  <a:pt x="159391" y="1188190"/>
                  <a:pt x="131728" y="1188190"/>
                </a:cubicBezTo>
                <a:lnTo>
                  <a:pt x="131728" y="1188190"/>
                </a:lnTo>
                <a:cubicBezTo>
                  <a:pt x="59278" y="1188190"/>
                  <a:pt x="0" y="1128913"/>
                  <a:pt x="0" y="1056462"/>
                </a:cubicBezTo>
                <a:lnTo>
                  <a:pt x="0" y="50057"/>
                </a:lnTo>
                <a:cubicBezTo>
                  <a:pt x="0" y="23711"/>
                  <a:pt x="21077" y="1317"/>
                  <a:pt x="48739" y="1317"/>
                </a:cubicBezTo>
                <a:close/>
              </a:path>
            </a:pathLst>
          </a:custGeom>
          <a:solidFill>
            <a:srgbClr val="FFFFFF"/>
          </a:solidFill>
          <a:ln w="0" cap="flat">
            <a:noFill/>
            <a:prstDash val="solid"/>
            <a:miter/>
          </a:ln>
        </p:spPr>
        <p:txBody>
          <a:bodyPr rtlCol="0" anchor="ctr"/>
          <a:lstStyle/>
          <a:p>
            <a:endParaRPr lang="hu-HU" noProof="0"/>
          </a:p>
        </p:txBody>
      </p:sp>
      <p:sp>
        <p:nvSpPr>
          <p:cNvPr id="33" name="Freeform: Shape 32">
            <a:extLst>
              <a:ext uri="{FF2B5EF4-FFF2-40B4-BE49-F238E27FC236}">
                <a16:creationId xmlns:a16="http://schemas.microsoft.com/office/drawing/2014/main" id="{93EA4472-E785-C9A7-9145-A3F7C3071EAE}"/>
              </a:ext>
            </a:extLst>
          </p:cNvPr>
          <p:cNvSpPr/>
          <p:nvPr/>
        </p:nvSpPr>
        <p:spPr>
          <a:xfrm>
            <a:off x="8705952" y="955514"/>
            <a:ext cx="1076220" cy="2022030"/>
          </a:xfrm>
          <a:custGeom>
            <a:avLst/>
            <a:gdLst>
              <a:gd name="connsiteX0" fmla="*/ 359618 w 1076220"/>
              <a:gd name="connsiteY0" fmla="*/ 537452 h 2022030"/>
              <a:gd name="connsiteX1" fmla="*/ 412310 w 1076220"/>
              <a:gd name="connsiteY1" fmla="*/ 410993 h 2022030"/>
              <a:gd name="connsiteX2" fmla="*/ 538769 w 1076220"/>
              <a:gd name="connsiteY2" fmla="*/ 358301 h 2022030"/>
              <a:gd name="connsiteX3" fmla="*/ 665228 w 1076220"/>
              <a:gd name="connsiteY3" fmla="*/ 410993 h 2022030"/>
              <a:gd name="connsiteX4" fmla="*/ 717920 w 1076220"/>
              <a:gd name="connsiteY4" fmla="*/ 537452 h 2022030"/>
              <a:gd name="connsiteX5" fmla="*/ 665228 w 1076220"/>
              <a:gd name="connsiteY5" fmla="*/ 663911 h 2022030"/>
              <a:gd name="connsiteX6" fmla="*/ 538769 w 1076220"/>
              <a:gd name="connsiteY6" fmla="*/ 716602 h 2022030"/>
              <a:gd name="connsiteX7" fmla="*/ 412310 w 1076220"/>
              <a:gd name="connsiteY7" fmla="*/ 663911 h 2022030"/>
              <a:gd name="connsiteX8" fmla="*/ 359618 w 1076220"/>
              <a:gd name="connsiteY8" fmla="*/ 537452 h 2022030"/>
              <a:gd name="connsiteX9" fmla="*/ 1317 w 1076220"/>
              <a:gd name="connsiteY9" fmla="*/ 537452 h 2022030"/>
              <a:gd name="connsiteX10" fmla="*/ 158074 w 1076220"/>
              <a:gd name="connsiteY10" fmla="*/ 156757 h 2022030"/>
              <a:gd name="connsiteX11" fmla="*/ 538769 w 1076220"/>
              <a:gd name="connsiteY11" fmla="*/ 0 h 2022030"/>
              <a:gd name="connsiteX12" fmla="*/ 919464 w 1076220"/>
              <a:gd name="connsiteY12" fmla="*/ 156757 h 2022030"/>
              <a:gd name="connsiteX13" fmla="*/ 1076221 w 1076220"/>
              <a:gd name="connsiteY13" fmla="*/ 537452 h 2022030"/>
              <a:gd name="connsiteX14" fmla="*/ 1002453 w 1076220"/>
              <a:gd name="connsiteY14" fmla="*/ 810130 h 2022030"/>
              <a:gd name="connsiteX15" fmla="*/ 807495 w 1076220"/>
              <a:gd name="connsiteY15" fmla="*/ 1003770 h 2022030"/>
              <a:gd name="connsiteX16" fmla="*/ 807495 w 1076220"/>
              <a:gd name="connsiteY16" fmla="*/ 1754622 h 2022030"/>
              <a:gd name="connsiteX17" fmla="*/ 800908 w 1076220"/>
              <a:gd name="connsiteY17" fmla="*/ 1788871 h 2022030"/>
              <a:gd name="connsiteX18" fmla="*/ 781149 w 1076220"/>
              <a:gd name="connsiteY18" fmla="*/ 1819169 h 2022030"/>
              <a:gd name="connsiteX19" fmla="*/ 601999 w 1076220"/>
              <a:gd name="connsiteY19" fmla="*/ 1998320 h 2022030"/>
              <a:gd name="connsiteX20" fmla="*/ 573018 w 1076220"/>
              <a:gd name="connsiteY20" fmla="*/ 2016761 h 2022030"/>
              <a:gd name="connsiteX21" fmla="*/ 538769 w 1076220"/>
              <a:gd name="connsiteY21" fmla="*/ 2022030 h 2022030"/>
              <a:gd name="connsiteX22" fmla="*/ 504520 w 1076220"/>
              <a:gd name="connsiteY22" fmla="*/ 2016761 h 2022030"/>
              <a:gd name="connsiteX23" fmla="*/ 475539 w 1076220"/>
              <a:gd name="connsiteY23" fmla="*/ 1998320 h 2022030"/>
              <a:gd name="connsiteX24" fmla="*/ 191006 w 1076220"/>
              <a:gd name="connsiteY24" fmla="*/ 1713786 h 2022030"/>
              <a:gd name="connsiteX25" fmla="*/ 172564 w 1076220"/>
              <a:gd name="connsiteY25" fmla="*/ 1687441 h 2022030"/>
              <a:gd name="connsiteX26" fmla="*/ 163343 w 1076220"/>
              <a:gd name="connsiteY26" fmla="*/ 1655826 h 2022030"/>
              <a:gd name="connsiteX27" fmla="*/ 165978 w 1076220"/>
              <a:gd name="connsiteY27" fmla="*/ 1624211 h 2022030"/>
              <a:gd name="connsiteX28" fmla="*/ 181785 w 1076220"/>
              <a:gd name="connsiteY28" fmla="*/ 1595231 h 2022030"/>
              <a:gd name="connsiteX29" fmla="*/ 268726 w 1076220"/>
              <a:gd name="connsiteY29" fmla="*/ 1479310 h 2022030"/>
              <a:gd name="connsiteX30" fmla="*/ 172564 w 1076220"/>
              <a:gd name="connsiteY30" fmla="*/ 1351533 h 2022030"/>
              <a:gd name="connsiteX31" fmla="*/ 159391 w 1076220"/>
              <a:gd name="connsiteY31" fmla="*/ 1326505 h 2022030"/>
              <a:gd name="connsiteX32" fmla="*/ 155439 w 1076220"/>
              <a:gd name="connsiteY32" fmla="*/ 1300159 h 2022030"/>
              <a:gd name="connsiteX33" fmla="*/ 159391 w 1076220"/>
              <a:gd name="connsiteY33" fmla="*/ 1272496 h 2022030"/>
              <a:gd name="connsiteX34" fmla="*/ 172564 w 1076220"/>
              <a:gd name="connsiteY34" fmla="*/ 1246150 h 2022030"/>
              <a:gd name="connsiteX35" fmla="*/ 268726 w 1076220"/>
              <a:gd name="connsiteY35" fmla="*/ 1109153 h 2022030"/>
              <a:gd name="connsiteX36" fmla="*/ 268726 w 1076220"/>
              <a:gd name="connsiteY36" fmla="*/ 1003770 h 2022030"/>
              <a:gd name="connsiteX37" fmla="*/ 73768 w 1076220"/>
              <a:gd name="connsiteY37" fmla="*/ 810130 h 2022030"/>
              <a:gd name="connsiteX38" fmla="*/ 0 w 1076220"/>
              <a:gd name="connsiteY38" fmla="*/ 537452 h 2022030"/>
              <a:gd name="connsiteX39" fmla="*/ 180468 w 1076220"/>
              <a:gd name="connsiteY39" fmla="*/ 537452 h 2022030"/>
              <a:gd name="connsiteX40" fmla="*/ 256870 w 1076220"/>
              <a:gd name="connsiteY40" fmla="*/ 758755 h 2022030"/>
              <a:gd name="connsiteX41" fmla="*/ 449194 w 1076220"/>
              <a:gd name="connsiteY41" fmla="*/ 885215 h 2022030"/>
              <a:gd name="connsiteX42" fmla="*/ 449194 w 1076220"/>
              <a:gd name="connsiteY42" fmla="*/ 1165796 h 2022030"/>
              <a:gd name="connsiteX43" fmla="*/ 356984 w 1076220"/>
              <a:gd name="connsiteY43" fmla="*/ 1296207 h 2022030"/>
              <a:gd name="connsiteX44" fmla="*/ 356984 w 1076220"/>
              <a:gd name="connsiteY44" fmla="*/ 1296207 h 2022030"/>
              <a:gd name="connsiteX45" fmla="*/ 356984 w 1076220"/>
              <a:gd name="connsiteY45" fmla="*/ 1296207 h 2022030"/>
              <a:gd name="connsiteX46" fmla="*/ 493981 w 1076220"/>
              <a:gd name="connsiteY46" fmla="*/ 1479310 h 2022030"/>
              <a:gd name="connsiteX47" fmla="*/ 370157 w 1076220"/>
              <a:gd name="connsiteY47" fmla="*/ 1638701 h 2022030"/>
              <a:gd name="connsiteX48" fmla="*/ 538769 w 1076220"/>
              <a:gd name="connsiteY48" fmla="*/ 1807313 h 2022030"/>
              <a:gd name="connsiteX49" fmla="*/ 538769 w 1076220"/>
              <a:gd name="connsiteY49" fmla="*/ 1807313 h 2022030"/>
              <a:gd name="connsiteX50" fmla="*/ 538769 w 1076220"/>
              <a:gd name="connsiteY50" fmla="*/ 1807313 h 2022030"/>
              <a:gd name="connsiteX51" fmla="*/ 628344 w 1076220"/>
              <a:gd name="connsiteY51" fmla="*/ 1717738 h 2022030"/>
              <a:gd name="connsiteX52" fmla="*/ 628344 w 1076220"/>
              <a:gd name="connsiteY52" fmla="*/ 1717738 h 2022030"/>
              <a:gd name="connsiteX53" fmla="*/ 628344 w 1076220"/>
              <a:gd name="connsiteY53" fmla="*/ 1717738 h 2022030"/>
              <a:gd name="connsiteX54" fmla="*/ 628344 w 1076220"/>
              <a:gd name="connsiteY54" fmla="*/ 886532 h 2022030"/>
              <a:gd name="connsiteX55" fmla="*/ 820668 w 1076220"/>
              <a:gd name="connsiteY55" fmla="*/ 760073 h 2022030"/>
              <a:gd name="connsiteX56" fmla="*/ 897070 w 1076220"/>
              <a:gd name="connsiteY56" fmla="*/ 538769 h 2022030"/>
              <a:gd name="connsiteX57" fmla="*/ 791688 w 1076220"/>
              <a:gd name="connsiteY57" fmla="*/ 285851 h 2022030"/>
              <a:gd name="connsiteX58" fmla="*/ 538769 w 1076220"/>
              <a:gd name="connsiteY58" fmla="*/ 180468 h 2022030"/>
              <a:gd name="connsiteX59" fmla="*/ 285851 w 1076220"/>
              <a:gd name="connsiteY59" fmla="*/ 285851 h 2022030"/>
              <a:gd name="connsiteX60" fmla="*/ 180468 w 1076220"/>
              <a:gd name="connsiteY60" fmla="*/ 538769 h 20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76220" h="2022030">
                <a:moveTo>
                  <a:pt x="359618" y="537452"/>
                </a:moveTo>
                <a:cubicBezTo>
                  <a:pt x="359618" y="488712"/>
                  <a:pt x="376743" y="446559"/>
                  <a:pt x="412310" y="410993"/>
                </a:cubicBezTo>
                <a:cubicBezTo>
                  <a:pt x="447877" y="375426"/>
                  <a:pt x="490030" y="358301"/>
                  <a:pt x="538769" y="358301"/>
                </a:cubicBezTo>
                <a:cubicBezTo>
                  <a:pt x="587509" y="358301"/>
                  <a:pt x="629662" y="375426"/>
                  <a:pt x="665228" y="410993"/>
                </a:cubicBezTo>
                <a:cubicBezTo>
                  <a:pt x="700795" y="446559"/>
                  <a:pt x="717920" y="488712"/>
                  <a:pt x="717920" y="537452"/>
                </a:cubicBezTo>
                <a:cubicBezTo>
                  <a:pt x="717920" y="586191"/>
                  <a:pt x="700795" y="628344"/>
                  <a:pt x="665228" y="663911"/>
                </a:cubicBezTo>
                <a:cubicBezTo>
                  <a:pt x="629662" y="699478"/>
                  <a:pt x="587509" y="716602"/>
                  <a:pt x="538769" y="716602"/>
                </a:cubicBezTo>
                <a:cubicBezTo>
                  <a:pt x="490030" y="716602"/>
                  <a:pt x="447877" y="699478"/>
                  <a:pt x="412310" y="663911"/>
                </a:cubicBezTo>
                <a:cubicBezTo>
                  <a:pt x="376743" y="628344"/>
                  <a:pt x="359618" y="586191"/>
                  <a:pt x="359618" y="537452"/>
                </a:cubicBezTo>
                <a:close/>
                <a:moveTo>
                  <a:pt x="1317" y="537452"/>
                </a:moveTo>
                <a:cubicBezTo>
                  <a:pt x="1317" y="388599"/>
                  <a:pt x="54009" y="260822"/>
                  <a:pt x="158074" y="156757"/>
                </a:cubicBezTo>
                <a:cubicBezTo>
                  <a:pt x="262139" y="52691"/>
                  <a:pt x="389916" y="0"/>
                  <a:pt x="538769" y="0"/>
                </a:cubicBezTo>
                <a:cubicBezTo>
                  <a:pt x="687622" y="0"/>
                  <a:pt x="815399" y="52691"/>
                  <a:pt x="919464" y="156757"/>
                </a:cubicBezTo>
                <a:cubicBezTo>
                  <a:pt x="1023530" y="260822"/>
                  <a:pt x="1076221" y="388599"/>
                  <a:pt x="1076221" y="537452"/>
                </a:cubicBezTo>
                <a:cubicBezTo>
                  <a:pt x="1076221" y="637565"/>
                  <a:pt x="1051192" y="728458"/>
                  <a:pt x="1002453" y="810130"/>
                </a:cubicBezTo>
                <a:cubicBezTo>
                  <a:pt x="953713" y="891801"/>
                  <a:pt x="887849" y="956348"/>
                  <a:pt x="807495" y="1003770"/>
                </a:cubicBezTo>
                <a:lnTo>
                  <a:pt x="807495" y="1754622"/>
                </a:lnTo>
                <a:cubicBezTo>
                  <a:pt x="807495" y="1766478"/>
                  <a:pt x="804860" y="1778333"/>
                  <a:pt x="800908" y="1788871"/>
                </a:cubicBezTo>
                <a:cubicBezTo>
                  <a:pt x="796957" y="1799410"/>
                  <a:pt x="789053" y="1809948"/>
                  <a:pt x="781149" y="1819169"/>
                </a:cubicBezTo>
                <a:lnTo>
                  <a:pt x="601999" y="1998320"/>
                </a:lnTo>
                <a:cubicBezTo>
                  <a:pt x="592778" y="2007541"/>
                  <a:pt x="583557" y="2014127"/>
                  <a:pt x="573018" y="2016761"/>
                </a:cubicBezTo>
                <a:cubicBezTo>
                  <a:pt x="562480" y="2020713"/>
                  <a:pt x="551942" y="2022030"/>
                  <a:pt x="538769" y="2022030"/>
                </a:cubicBezTo>
                <a:cubicBezTo>
                  <a:pt x="525596" y="2022030"/>
                  <a:pt x="515058" y="2020713"/>
                  <a:pt x="504520" y="2016761"/>
                </a:cubicBezTo>
                <a:cubicBezTo>
                  <a:pt x="493981" y="2012810"/>
                  <a:pt x="484760" y="2006223"/>
                  <a:pt x="475539" y="1998320"/>
                </a:cubicBezTo>
                <a:lnTo>
                  <a:pt x="191006" y="1713786"/>
                </a:lnTo>
                <a:cubicBezTo>
                  <a:pt x="183102" y="1705882"/>
                  <a:pt x="177833" y="1697979"/>
                  <a:pt x="172564" y="1687441"/>
                </a:cubicBezTo>
                <a:cubicBezTo>
                  <a:pt x="167295" y="1676902"/>
                  <a:pt x="164660" y="1666364"/>
                  <a:pt x="163343" y="1655826"/>
                </a:cubicBezTo>
                <a:cubicBezTo>
                  <a:pt x="162026" y="1645287"/>
                  <a:pt x="163343" y="1634749"/>
                  <a:pt x="165978" y="1624211"/>
                </a:cubicBezTo>
                <a:cubicBezTo>
                  <a:pt x="168612" y="1613673"/>
                  <a:pt x="173881" y="1604452"/>
                  <a:pt x="181785" y="1595231"/>
                </a:cubicBezTo>
                <a:lnTo>
                  <a:pt x="268726" y="1479310"/>
                </a:lnTo>
                <a:lnTo>
                  <a:pt x="172564" y="1351533"/>
                </a:lnTo>
                <a:cubicBezTo>
                  <a:pt x="165978" y="1343630"/>
                  <a:pt x="162026" y="1335726"/>
                  <a:pt x="159391" y="1326505"/>
                </a:cubicBezTo>
                <a:cubicBezTo>
                  <a:pt x="156757" y="1317284"/>
                  <a:pt x="155439" y="1308063"/>
                  <a:pt x="155439" y="1300159"/>
                </a:cubicBezTo>
                <a:cubicBezTo>
                  <a:pt x="155439" y="1292255"/>
                  <a:pt x="156757" y="1281717"/>
                  <a:pt x="159391" y="1272496"/>
                </a:cubicBezTo>
                <a:cubicBezTo>
                  <a:pt x="162026" y="1263275"/>
                  <a:pt x="167295" y="1254054"/>
                  <a:pt x="172564" y="1246150"/>
                </a:cubicBezTo>
                <a:lnTo>
                  <a:pt x="268726" y="1109153"/>
                </a:lnTo>
                <a:lnTo>
                  <a:pt x="268726" y="1003770"/>
                </a:lnTo>
                <a:cubicBezTo>
                  <a:pt x="188372" y="956348"/>
                  <a:pt x="122507" y="891801"/>
                  <a:pt x="73768" y="810130"/>
                </a:cubicBezTo>
                <a:cubicBezTo>
                  <a:pt x="25028" y="728458"/>
                  <a:pt x="0" y="637565"/>
                  <a:pt x="0" y="537452"/>
                </a:cubicBezTo>
                <a:close/>
                <a:moveTo>
                  <a:pt x="180468" y="537452"/>
                </a:moveTo>
                <a:cubicBezTo>
                  <a:pt x="180468" y="620441"/>
                  <a:pt x="205496" y="694209"/>
                  <a:pt x="256870" y="758755"/>
                </a:cubicBezTo>
                <a:cubicBezTo>
                  <a:pt x="308244" y="823302"/>
                  <a:pt x="371474" y="864138"/>
                  <a:pt x="449194" y="885215"/>
                </a:cubicBezTo>
                <a:lnTo>
                  <a:pt x="449194" y="1165796"/>
                </a:lnTo>
                <a:lnTo>
                  <a:pt x="356984" y="1296207"/>
                </a:lnTo>
                <a:lnTo>
                  <a:pt x="356984" y="1296207"/>
                </a:lnTo>
                <a:lnTo>
                  <a:pt x="356984" y="1296207"/>
                </a:lnTo>
                <a:lnTo>
                  <a:pt x="493981" y="1479310"/>
                </a:lnTo>
                <a:lnTo>
                  <a:pt x="370157" y="1638701"/>
                </a:lnTo>
                <a:lnTo>
                  <a:pt x="538769" y="1807313"/>
                </a:lnTo>
                <a:lnTo>
                  <a:pt x="538769" y="1807313"/>
                </a:lnTo>
                <a:cubicBezTo>
                  <a:pt x="538769" y="1807313"/>
                  <a:pt x="538769" y="1807313"/>
                  <a:pt x="538769" y="1807313"/>
                </a:cubicBezTo>
                <a:lnTo>
                  <a:pt x="628344" y="1717738"/>
                </a:lnTo>
                <a:lnTo>
                  <a:pt x="628344" y="1717738"/>
                </a:lnTo>
                <a:lnTo>
                  <a:pt x="628344" y="1717738"/>
                </a:lnTo>
                <a:lnTo>
                  <a:pt x="628344" y="886532"/>
                </a:lnTo>
                <a:cubicBezTo>
                  <a:pt x="706064" y="865455"/>
                  <a:pt x="770611" y="823302"/>
                  <a:pt x="820668" y="760073"/>
                </a:cubicBezTo>
                <a:cubicBezTo>
                  <a:pt x="870725" y="696843"/>
                  <a:pt x="897070" y="623075"/>
                  <a:pt x="897070" y="538769"/>
                </a:cubicBezTo>
                <a:cubicBezTo>
                  <a:pt x="897070" y="439973"/>
                  <a:pt x="861504" y="355667"/>
                  <a:pt x="791688" y="285851"/>
                </a:cubicBezTo>
                <a:cubicBezTo>
                  <a:pt x="721872" y="216035"/>
                  <a:pt x="637565" y="180468"/>
                  <a:pt x="538769" y="180468"/>
                </a:cubicBezTo>
                <a:cubicBezTo>
                  <a:pt x="439973" y="180468"/>
                  <a:pt x="355667" y="216035"/>
                  <a:pt x="285851" y="285851"/>
                </a:cubicBezTo>
                <a:cubicBezTo>
                  <a:pt x="216035" y="355667"/>
                  <a:pt x="180468" y="439973"/>
                  <a:pt x="180468" y="538769"/>
                </a:cubicBezTo>
                <a:close/>
              </a:path>
            </a:pathLst>
          </a:custGeom>
          <a:solidFill>
            <a:srgbClr val="FFFFFF"/>
          </a:solidFill>
          <a:ln w="0" cap="flat">
            <a:noFill/>
            <a:prstDash val="solid"/>
            <a:miter/>
          </a:ln>
        </p:spPr>
        <p:txBody>
          <a:bodyPr rtlCol="0" anchor="ctr"/>
          <a:lstStyle/>
          <a:p>
            <a:endParaRPr lang="hu-HU" noProof="0"/>
          </a:p>
        </p:txBody>
      </p:sp>
    </p:spTree>
    <p:extLst>
      <p:ext uri="{BB962C8B-B14F-4D97-AF65-F5344CB8AC3E}">
        <p14:creationId xmlns:p14="http://schemas.microsoft.com/office/powerpoint/2010/main" val="890967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12"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14" name="Group 13">
            <a:extLst>
              <a:ext uri="{FF2B5EF4-FFF2-40B4-BE49-F238E27FC236}">
                <a16:creationId xmlns:a16="http://schemas.microsoft.com/office/drawing/2014/main" id="{6DBB4B8F-57A2-4546-9449-6DBBA6E7C6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56394" cy="6861532"/>
            <a:chOff x="7739089" y="-3532"/>
            <a:chExt cx="4456394" cy="6861532"/>
          </a:xfrm>
        </p:grpSpPr>
        <p:sp>
          <p:nvSpPr>
            <p:cNvPr id="15" name="Oval 14">
              <a:extLst>
                <a:ext uri="{FF2B5EF4-FFF2-40B4-BE49-F238E27FC236}">
                  <a16:creationId xmlns:a16="http://schemas.microsoft.com/office/drawing/2014/main" id="{AC31B59C-8450-4595-B395-B86BCB944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16" name="Freeform: Shape 15">
              <a:extLst>
                <a:ext uri="{FF2B5EF4-FFF2-40B4-BE49-F238E27FC236}">
                  <a16:creationId xmlns:a16="http://schemas.microsoft.com/office/drawing/2014/main" id="{9FF4BA6E-92B7-48A3-891F-FF1DE970A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7" name="Freeform: Shape 16">
              <a:extLst>
                <a:ext uri="{FF2B5EF4-FFF2-40B4-BE49-F238E27FC236}">
                  <a16:creationId xmlns:a16="http://schemas.microsoft.com/office/drawing/2014/main" id="{4599F993-966A-49D6-952F-B95A7967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9158"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hu-HU" noProof="0"/>
            </a:p>
          </p:txBody>
        </p:sp>
        <p:sp>
          <p:nvSpPr>
            <p:cNvPr id="18" name="Graphic 9">
              <a:extLst>
                <a:ext uri="{FF2B5EF4-FFF2-40B4-BE49-F238E27FC236}">
                  <a16:creationId xmlns:a16="http://schemas.microsoft.com/office/drawing/2014/main" id="{90B896C1-7BD8-4907-8561-4AAB7316D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hu-HU" noProof="0"/>
            </a:p>
          </p:txBody>
        </p:sp>
      </p:grpSp>
      <p:sp>
        <p:nvSpPr>
          <p:cNvPr id="20" name="Texture">
            <a:extLst>
              <a:ext uri="{FF2B5EF4-FFF2-40B4-BE49-F238E27FC236}">
                <a16:creationId xmlns:a16="http://schemas.microsoft.com/office/drawing/2014/main" id="{F34FFB17-4733-4A4C-9F36-CE82366CB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A110BD1A-A467-06A0-4339-CCD978BBBFDB}"/>
              </a:ext>
            </a:extLst>
          </p:cNvPr>
          <p:cNvSpPr>
            <a:spLocks noGrp="1"/>
          </p:cNvSpPr>
          <p:nvPr>
            <p:ph type="title"/>
          </p:nvPr>
        </p:nvSpPr>
        <p:spPr>
          <a:xfrm>
            <a:off x="457201" y="668049"/>
            <a:ext cx="5343831" cy="1325563"/>
          </a:xfrm>
        </p:spPr>
        <p:txBody>
          <a:bodyPr>
            <a:normAutofit/>
          </a:bodyPr>
          <a:lstStyle/>
          <a:p>
            <a:r>
              <a:rPr lang="hu-HU" noProof="0">
                <a:cs typeface="Rubik"/>
              </a:rPr>
              <a:t>Börzsönyi Könyvtár</a:t>
            </a:r>
            <a:endParaRPr lang="hu-HU" noProof="0"/>
          </a:p>
        </p:txBody>
      </p:sp>
      <p:pic>
        <p:nvPicPr>
          <p:cNvPr id="6" name="Content Placeholder 5" descr="Picture">
            <a:extLst>
              <a:ext uri="{FF2B5EF4-FFF2-40B4-BE49-F238E27FC236}">
                <a16:creationId xmlns:a16="http://schemas.microsoft.com/office/drawing/2014/main" id="{893D81AD-C587-AD62-A0FA-7313C22B5C59}"/>
              </a:ext>
            </a:extLst>
          </p:cNvPr>
          <p:cNvPicPr>
            <a:picLocks noGrp="1" noChangeAspect="1"/>
          </p:cNvPicPr>
          <p:nvPr>
            <p:ph idx="1"/>
          </p:nvPr>
        </p:nvPicPr>
        <p:blipFill>
          <a:blip r:embed="rId4"/>
          <a:stretch>
            <a:fillRect/>
          </a:stretch>
        </p:blipFill>
        <p:spPr>
          <a:xfrm>
            <a:off x="547812" y="2397211"/>
            <a:ext cx="5941061" cy="4080250"/>
          </a:xfrm>
          <a:effectLst>
            <a:outerShdw blurRad="50800" dist="38100" dir="5400000" algn="t" rotWithShape="0">
              <a:prstClr val="black">
                <a:alpha val="40000"/>
              </a:prstClr>
            </a:outerShdw>
          </a:effectLst>
        </p:spPr>
      </p:pic>
      <p:pic>
        <p:nvPicPr>
          <p:cNvPr id="5" name="Picture 4" descr="Picture 1864141755, Picture">
            <a:extLst>
              <a:ext uri="{FF2B5EF4-FFF2-40B4-BE49-F238E27FC236}">
                <a16:creationId xmlns:a16="http://schemas.microsoft.com/office/drawing/2014/main" id="{A3A929EE-070A-DF3D-692E-486CB9323B2B}"/>
              </a:ext>
            </a:extLst>
          </p:cNvPr>
          <p:cNvPicPr>
            <a:picLocks noChangeAspect="1"/>
          </p:cNvPicPr>
          <p:nvPr/>
        </p:nvPicPr>
        <p:blipFill>
          <a:blip r:embed="rId5"/>
          <a:srcRect l="2260" t="14753" r="25929" b="13436"/>
          <a:stretch/>
        </p:blipFill>
        <p:spPr>
          <a:xfrm>
            <a:off x="7918449" y="168275"/>
            <a:ext cx="3531759" cy="3531758"/>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a:solidFill>
            <a:srgbClr val="FFFFFF">
              <a:shade val="85000"/>
            </a:srgbClr>
          </a:solidFill>
          <a:scene3d>
            <a:camera prst="orthographicFront"/>
            <a:lightRig rig="twoPt" dir="t">
              <a:rot lat="0" lon="0" rev="7200000"/>
            </a:lightRig>
          </a:scene3d>
          <a:sp3d>
            <a:contourClr>
              <a:srgbClr val="FFFFFF"/>
            </a:contourClr>
          </a:sp3d>
        </p:spPr>
      </p:pic>
      <p:sp>
        <p:nvSpPr>
          <p:cNvPr id="4" name="TextBox 3">
            <a:extLst>
              <a:ext uri="{FF2B5EF4-FFF2-40B4-BE49-F238E27FC236}">
                <a16:creationId xmlns:a16="http://schemas.microsoft.com/office/drawing/2014/main" id="{AAE0E8AE-49CC-BBB9-DCF1-33B5919CD578}"/>
              </a:ext>
            </a:extLst>
          </p:cNvPr>
          <p:cNvSpPr txBox="1"/>
          <p:nvPr/>
        </p:nvSpPr>
        <p:spPr>
          <a:xfrm>
            <a:off x="469777" y="1877962"/>
            <a:ext cx="53312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000" noProof="0">
                <a:latin typeface="Aptos"/>
              </a:rPr>
              <a:t>Budapest, Börzsöny u. 13, 1098</a:t>
            </a:r>
          </a:p>
        </p:txBody>
      </p:sp>
    </p:spTree>
    <p:extLst>
      <p:ext uri="{BB962C8B-B14F-4D97-AF65-F5344CB8AC3E}">
        <p14:creationId xmlns:p14="http://schemas.microsoft.com/office/powerpoint/2010/main" val="276385698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A8E8C-3448-A4E2-30BB-52A1FFFF6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E84DD-2DF8-6554-C829-61688AF80B83}"/>
              </a:ext>
            </a:extLst>
          </p:cNvPr>
          <p:cNvSpPr>
            <a:spLocks noGrp="1"/>
          </p:cNvSpPr>
          <p:nvPr>
            <p:ph type="title"/>
          </p:nvPr>
        </p:nvSpPr>
        <p:spPr>
          <a:xfrm>
            <a:off x="457199" y="353417"/>
            <a:ext cx="8785861" cy="1635040"/>
          </a:xfrm>
        </p:spPr>
        <p:txBody>
          <a:bodyPr anchor="b">
            <a:normAutofit/>
          </a:bodyPr>
          <a:lstStyle/>
          <a:p>
            <a:r>
              <a:rPr lang="hu-HU" noProof="0">
                <a:cs typeface="Rubik"/>
              </a:rPr>
              <a:t>Olvasók és dolgozók elválasztása</a:t>
            </a:r>
            <a:endParaRPr lang="hu-HU" noProof="0"/>
          </a:p>
        </p:txBody>
      </p:sp>
      <p:graphicFrame>
        <p:nvGraphicFramePr>
          <p:cNvPr id="3" name="Table 2">
            <a:extLst>
              <a:ext uri="{FF2B5EF4-FFF2-40B4-BE49-F238E27FC236}">
                <a16:creationId xmlns:a16="http://schemas.microsoft.com/office/drawing/2014/main" id="{37BCC417-D3F3-1538-881C-CED2817069E7}"/>
              </a:ext>
            </a:extLst>
          </p:cNvPr>
          <p:cNvGraphicFramePr>
            <a:graphicFrameLocks noGrp="1"/>
          </p:cNvGraphicFramePr>
          <p:nvPr>
            <p:extLst>
              <p:ext uri="{D42A27DB-BD31-4B8C-83A1-F6EECF244321}">
                <p14:modId xmlns:p14="http://schemas.microsoft.com/office/powerpoint/2010/main" val="881182614"/>
              </p:ext>
            </p:extLst>
          </p:nvPr>
        </p:nvGraphicFramePr>
        <p:xfrm>
          <a:off x="1545272" y="3521275"/>
          <a:ext cx="9101456" cy="2160000"/>
        </p:xfrm>
        <a:graphic>
          <a:graphicData uri="http://schemas.openxmlformats.org/drawingml/2006/table">
            <a:tbl>
              <a:tblPr firstRow="1" bandRow="1">
                <a:tableStyleId>{5C22544A-7EE6-4342-B048-85BDC9FD1C3A}</a:tableStyleId>
              </a:tblPr>
              <a:tblGrid>
                <a:gridCol w="1411605">
                  <a:extLst>
                    <a:ext uri="{9D8B030D-6E8A-4147-A177-3AD203B41FA5}">
                      <a16:colId xmlns:a16="http://schemas.microsoft.com/office/drawing/2014/main" val="1201834308"/>
                    </a:ext>
                  </a:extLst>
                </a:gridCol>
                <a:gridCol w="1684655">
                  <a:extLst>
                    <a:ext uri="{9D8B030D-6E8A-4147-A177-3AD203B41FA5}">
                      <a16:colId xmlns:a16="http://schemas.microsoft.com/office/drawing/2014/main" val="1742725446"/>
                    </a:ext>
                  </a:extLst>
                </a:gridCol>
                <a:gridCol w="619443">
                  <a:extLst>
                    <a:ext uri="{9D8B030D-6E8A-4147-A177-3AD203B41FA5}">
                      <a16:colId xmlns:a16="http://schemas.microsoft.com/office/drawing/2014/main" val="1286835063"/>
                    </a:ext>
                  </a:extLst>
                </a:gridCol>
                <a:gridCol w="2225993">
                  <a:extLst>
                    <a:ext uri="{9D8B030D-6E8A-4147-A177-3AD203B41FA5}">
                      <a16:colId xmlns:a16="http://schemas.microsoft.com/office/drawing/2014/main" val="170602123"/>
                    </a:ext>
                  </a:extLst>
                </a:gridCol>
                <a:gridCol w="627380">
                  <a:extLst>
                    <a:ext uri="{9D8B030D-6E8A-4147-A177-3AD203B41FA5}">
                      <a16:colId xmlns:a16="http://schemas.microsoft.com/office/drawing/2014/main" val="1054175600"/>
                    </a:ext>
                  </a:extLst>
                </a:gridCol>
                <a:gridCol w="2532380">
                  <a:extLst>
                    <a:ext uri="{9D8B030D-6E8A-4147-A177-3AD203B41FA5}">
                      <a16:colId xmlns:a16="http://schemas.microsoft.com/office/drawing/2014/main" val="3549216799"/>
                    </a:ext>
                  </a:extLst>
                </a:gridCol>
              </a:tblGrid>
              <a:tr h="720000">
                <a:tc>
                  <a:txBody>
                    <a:bodyPr/>
                    <a:lstStyle/>
                    <a:p>
                      <a:pPr algn="ctr"/>
                      <a:r>
                        <a:rPr lang="hu-HU" sz="2000" noProof="0"/>
                        <a:t>Interfész</a:t>
                      </a:r>
                      <a:endParaRPr lang="hu-HU" sz="1800" noProof="0"/>
                    </a:p>
                  </a:txBody>
                  <a:tcPr anchor="ctr">
                    <a:lnL w="12700" cmpd="sng">
                      <a:noFill/>
                    </a:lnL>
                    <a:lnR w="12700" cap="flat" cmpd="sng" algn="ctr">
                      <a:solidFill>
                        <a:srgbClr val="AA4A59"/>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gridSpan="2">
                  <a:txBody>
                    <a:bodyPr/>
                    <a:lstStyle/>
                    <a:p>
                      <a:pPr algn="ctr"/>
                      <a:r>
                        <a:rPr lang="hu-HU" sz="2000" noProof="0"/>
                        <a:t>IPv4</a:t>
                      </a:r>
                    </a:p>
                  </a:txBody>
                  <a:tcPr anchor="ctr">
                    <a:lnL w="12700" cap="flat" cmpd="sng" algn="ctr">
                      <a:solidFill>
                        <a:srgbClr val="AA4A59"/>
                      </a:solidFill>
                      <a:prstDash val="solid"/>
                      <a:round/>
                      <a:headEnd type="none" w="med" len="med"/>
                      <a:tailEnd type="none" w="med" len="med"/>
                    </a:lnL>
                    <a:lnR w="12700" cap="flat" cmpd="sng" algn="ctr">
                      <a:solidFill>
                        <a:srgbClr val="A84857"/>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en-US"/>
                    </a:p>
                  </a:txBody>
                  <a:tcPr anchor="ctr"/>
                </a:tc>
                <a:tc gridSpan="2">
                  <a:txBody>
                    <a:bodyPr/>
                    <a:lstStyle/>
                    <a:p>
                      <a:pPr lvl="0" algn="ctr">
                        <a:buNone/>
                      </a:pPr>
                      <a:r>
                        <a:rPr lang="hu-HU" sz="2000" noProof="0"/>
                        <a:t>IPv6</a:t>
                      </a:r>
                    </a:p>
                  </a:txBody>
                  <a:tcPr anchor="ctr">
                    <a:lnL w="12700" cap="flat" cmpd="sng" algn="ctr">
                      <a:solidFill>
                        <a:srgbClr val="A84857"/>
                      </a:solidFill>
                      <a:prstDash val="solid"/>
                      <a:round/>
                      <a:headEnd type="none" w="med" len="med"/>
                      <a:tailEnd type="none" w="med" len="med"/>
                    </a:lnL>
                    <a:lnR w="12700">
                      <a:solidFill>
                        <a:srgbClr val="AA4A59"/>
                      </a:solidFill>
                    </a:lnR>
                    <a:lnT w="0">
                      <a:noFill/>
                    </a:lnT>
                    <a:lnB w="0">
                      <a:noFill/>
                    </a:lnB>
                    <a:lnTlToBr w="0">
                      <a:noFill/>
                    </a:lnTlToBr>
                    <a:lnBlToTr w="0">
                      <a:noFill/>
                    </a:lnBlToTr>
                  </a:tcPr>
                </a:tc>
                <a:tc hMerge="1">
                  <a:txBody>
                    <a:bodyPr/>
                    <a:lstStyle/>
                    <a:p>
                      <a:endParaRPr lang="en-US"/>
                    </a:p>
                  </a:txBody>
                  <a:tcPr anchor="ctr">
                    <a:lnL w="12700">
                      <a:solidFill>
                        <a:srgbClr val="AA4A59"/>
                      </a:solidFill>
                    </a:lnL>
                    <a:lnR w="12700">
                      <a:solidFill>
                        <a:srgbClr val="AA4A59"/>
                      </a:solidFill>
                    </a:lnR>
                    <a:lnT w="0">
                      <a:noFill/>
                    </a:lnT>
                    <a:lnB w="0">
                      <a:noFill/>
                    </a:lnB>
                    <a:lnTlToBr w="0">
                      <a:noFill/>
                    </a:lnTlToBr>
                    <a:lnBlToTr w="0">
                      <a:noFill/>
                    </a:lnBlToTr>
                  </a:tcPr>
                </a:tc>
                <a:tc>
                  <a:txBody>
                    <a:bodyPr/>
                    <a:lstStyle/>
                    <a:p>
                      <a:pPr algn="ctr"/>
                      <a:r>
                        <a:rPr lang="hu-HU" sz="2000" noProof="0"/>
                        <a:t>Idetartozók</a:t>
                      </a:r>
                    </a:p>
                  </a:txBody>
                  <a:tcPr anchor="ctr">
                    <a:lnL w="12700" cap="flat" cmpd="sng" algn="ctr">
                      <a:solidFill>
                        <a:srgbClr val="AA4A59"/>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05655010"/>
                  </a:ext>
                </a:extLst>
              </a:tr>
              <a:tr h="720000">
                <a:tc>
                  <a:txBody>
                    <a:bodyPr/>
                    <a:lstStyle/>
                    <a:p>
                      <a:pPr algn="ctr"/>
                      <a:r>
                        <a:rPr lang="hu-HU" noProof="0"/>
                        <a:t>g0/1</a:t>
                      </a:r>
                    </a:p>
                  </a:txBody>
                  <a:tcPr anchor="ctr">
                    <a:lnL w="12700" cmpd="sng">
                      <a:noFill/>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r"/>
                      <a:r>
                        <a:rPr lang="hu-HU" noProof="0"/>
                        <a:t>192.168.0.0</a:t>
                      </a:r>
                    </a:p>
                  </a:txBody>
                  <a:tcPr anchor="ctr">
                    <a:lnL w="12700" cap="flat" cmpd="sng" algn="ctr">
                      <a:solidFill>
                        <a:srgbClr val="AA4A59"/>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hu-HU" noProof="0"/>
                        <a:t>/25</a:t>
                      </a:r>
                    </a:p>
                  </a:txBody>
                  <a:tcPr anchor="ctr">
                    <a:lnL w="12700" cmpd="sng">
                      <a:noFill/>
                    </a:lnL>
                    <a:lnR w="12700" cap="flat" cmpd="sng" algn="ctr">
                      <a:solidFill>
                        <a:srgbClr val="A84857"/>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lvl="0" algn="r">
                        <a:buNone/>
                      </a:pPr>
                      <a:r>
                        <a:rPr lang="hu-HU" noProof="0"/>
                        <a:t>2607:1984:f05:11::</a:t>
                      </a:r>
                    </a:p>
                  </a:txBody>
                  <a:tcPr anchor="ctr">
                    <a:lnL w="12700" cap="flat" cmpd="sng" algn="ctr">
                      <a:solidFill>
                        <a:srgbClr val="A84857"/>
                      </a:solidFill>
                      <a:prstDash val="solid"/>
                      <a:round/>
                      <a:headEnd type="none" w="med" len="med"/>
                      <a:tailEnd type="none" w="med" len="med"/>
                    </a:lnL>
                    <a:lnR w="12700">
                      <a:noFill/>
                    </a:lnR>
                    <a:lnT w="0">
                      <a:noFill/>
                    </a:lnT>
                    <a:lnB w="0">
                      <a:noFill/>
                    </a:lnB>
                    <a:lnTlToBr w="0">
                      <a:noFill/>
                    </a:lnTlToBr>
                    <a:lnBlToTr w="0">
                      <a:noFill/>
                    </a:lnBlToTr>
                  </a:tcPr>
                </a:tc>
                <a:tc>
                  <a:txBody>
                    <a:bodyPr/>
                    <a:lstStyle/>
                    <a:p>
                      <a:pPr lvl="0" algn="l">
                        <a:buNone/>
                      </a:pPr>
                      <a:r>
                        <a:rPr lang="hu-HU" noProof="0"/>
                        <a:t>/64</a:t>
                      </a:r>
                    </a:p>
                  </a:txBody>
                  <a:tcPr anchor="ctr">
                    <a:lnL w="12700" cap="flat" cmpd="sng" algn="ctr">
                      <a:noFill/>
                      <a:prstDash val="solid"/>
                      <a:round/>
                      <a:headEnd type="none" w="med" len="med"/>
                      <a:tailEnd type="none" w="med" len="med"/>
                    </a:lnL>
                    <a:lnR w="12700">
                      <a:solidFill>
                        <a:srgbClr val="AA4A59"/>
                      </a:solidFill>
                    </a:lnR>
                    <a:lnT w="0">
                      <a:noFill/>
                    </a:lnT>
                    <a:lnB w="0">
                      <a:noFill/>
                    </a:lnB>
                    <a:lnTlToBr w="0">
                      <a:noFill/>
                    </a:lnTlToBr>
                    <a:lnBlToTr w="0">
                      <a:noFill/>
                    </a:lnBlToTr>
                  </a:tcPr>
                </a:tc>
                <a:tc>
                  <a:txBody>
                    <a:bodyPr/>
                    <a:lstStyle/>
                    <a:p>
                      <a:pPr algn="l"/>
                      <a:r>
                        <a:rPr lang="hu-HU" noProof="0"/>
                        <a:t>Dolgozók, szerver</a:t>
                      </a:r>
                    </a:p>
                  </a:txBody>
                  <a:tcPr anchor="ctr">
                    <a:lnL w="12700" cap="flat" cmpd="sng" algn="ctr">
                      <a:solidFill>
                        <a:srgbClr val="AA4A59"/>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453567"/>
                  </a:ext>
                </a:extLst>
              </a:tr>
              <a:tr h="720000">
                <a:tc>
                  <a:txBody>
                    <a:bodyPr/>
                    <a:lstStyle/>
                    <a:p>
                      <a:pPr algn="ctr"/>
                      <a:r>
                        <a:rPr lang="hu-HU" noProof="0"/>
                        <a:t>g0/2</a:t>
                      </a:r>
                    </a:p>
                  </a:txBody>
                  <a:tcPr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a:r>
                        <a:rPr lang="hu-HU" noProof="0"/>
                        <a:t>192.168.0.128</a:t>
                      </a:r>
                    </a:p>
                  </a:txBody>
                  <a:tcPr anchor="ctr">
                    <a:lnL w="12700" cap="flat" cmpd="sng" algn="ctr">
                      <a:solidFill>
                        <a:srgbClr val="AA4A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hu-HU" noProof="0"/>
                        <a:t>/25</a:t>
                      </a:r>
                    </a:p>
                  </a:txBody>
                  <a:tcPr anchor="ctr">
                    <a:lnL w="12700" cmpd="sng">
                      <a:noFill/>
                    </a:lnL>
                    <a:lnR w="12700" cap="flat" cmpd="sng" algn="ctr">
                      <a:solidFill>
                        <a:srgbClr val="A8485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vl="0" algn="r">
                        <a:buNone/>
                      </a:pPr>
                      <a:r>
                        <a:rPr lang="hu-HU" sz="1800" b="0" i="0" u="none" strike="noStrike" noProof="0">
                          <a:solidFill>
                            <a:srgbClr val="000000"/>
                          </a:solidFill>
                        </a:rPr>
                        <a:t>2607:1984:f05:22::</a:t>
                      </a:r>
                      <a:endParaRPr lang="hu-HU" noProof="0"/>
                    </a:p>
                  </a:txBody>
                  <a:tcPr anchor="ctr">
                    <a:lnL w="12700" cap="flat" cmpd="sng" algn="ctr">
                      <a:solidFill>
                        <a:srgbClr val="A84857"/>
                      </a:solidFill>
                      <a:prstDash val="solid"/>
                      <a:round/>
                      <a:headEnd type="none" w="med" len="med"/>
                      <a:tailEnd type="none" w="med" len="med"/>
                    </a:lnL>
                    <a:lnR w="12700">
                      <a:noFill/>
                    </a:lnR>
                    <a:lnT w="0">
                      <a:noFill/>
                    </a:lnT>
                    <a:lnB w="0">
                      <a:noFill/>
                    </a:lnB>
                    <a:lnTlToBr w="0">
                      <a:noFill/>
                    </a:lnTlToBr>
                    <a:lnBlToTr w="0">
                      <a:noFill/>
                    </a:lnBlToTr>
                  </a:tcPr>
                </a:tc>
                <a:tc>
                  <a:txBody>
                    <a:bodyPr/>
                    <a:lstStyle/>
                    <a:p>
                      <a:pPr lvl="0" algn="l">
                        <a:buNone/>
                      </a:pPr>
                      <a:r>
                        <a:rPr lang="hu-HU" noProof="0"/>
                        <a:t>/64</a:t>
                      </a:r>
                    </a:p>
                  </a:txBody>
                  <a:tcPr anchor="ctr">
                    <a:lnL w="12700" cap="flat" cmpd="sng" algn="ctr">
                      <a:noFill/>
                      <a:prstDash val="solid"/>
                      <a:round/>
                      <a:headEnd type="none" w="med" len="med"/>
                      <a:tailEnd type="none" w="med" len="med"/>
                    </a:lnL>
                    <a:lnR w="12700">
                      <a:solidFill>
                        <a:srgbClr val="AA4A59"/>
                      </a:solidFill>
                    </a:lnR>
                    <a:lnT w="0">
                      <a:noFill/>
                    </a:lnT>
                    <a:lnB w="0">
                      <a:noFill/>
                    </a:lnB>
                    <a:lnTlToBr w="0">
                      <a:noFill/>
                    </a:lnTlToBr>
                    <a:lnBlToTr w="0">
                      <a:noFill/>
                    </a:lnBlToTr>
                  </a:tcPr>
                </a:tc>
                <a:tc>
                  <a:txBody>
                    <a:bodyPr/>
                    <a:lstStyle/>
                    <a:p>
                      <a:pPr algn="l"/>
                      <a:r>
                        <a:rPr lang="hu-HU" noProof="0"/>
                        <a:t>Olvasók</a:t>
                      </a:r>
                    </a:p>
                  </a:txBody>
                  <a:tcPr anchor="ctr">
                    <a:lnL w="12700" cap="flat" cmpd="sng" algn="ctr">
                      <a:solidFill>
                        <a:srgbClr val="AA4A59"/>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5355582"/>
                  </a:ext>
                </a:extLst>
              </a:tr>
            </a:tbl>
          </a:graphicData>
        </a:graphic>
      </p:graphicFrame>
      <p:sp>
        <p:nvSpPr>
          <p:cNvPr id="7" name="Content Placeholder 5">
            <a:extLst>
              <a:ext uri="{FF2B5EF4-FFF2-40B4-BE49-F238E27FC236}">
                <a16:creationId xmlns:a16="http://schemas.microsoft.com/office/drawing/2014/main" id="{14509616-487D-D2CD-BCC9-EE440601F2EE}"/>
              </a:ext>
            </a:extLst>
          </p:cNvPr>
          <p:cNvSpPr>
            <a:spLocks noGrp="1"/>
          </p:cNvSpPr>
          <p:nvPr>
            <p:ph idx="1"/>
          </p:nvPr>
        </p:nvSpPr>
        <p:spPr>
          <a:xfrm>
            <a:off x="471266" y="1905001"/>
            <a:ext cx="8785861" cy="1120139"/>
          </a:xfrm>
        </p:spPr>
        <p:txBody>
          <a:bodyPr vert="horz" lIns="91440" tIns="45720" rIns="91440" bIns="45720" rtlCol="0" anchor="t">
            <a:normAutofit/>
          </a:bodyPr>
          <a:lstStyle/>
          <a:p>
            <a:pPr marL="0" indent="0">
              <a:buNone/>
            </a:pPr>
            <a:r>
              <a:rPr lang="hu-HU" noProof="0">
                <a:cs typeface="Rubik"/>
              </a:rPr>
              <a:t>Költséghatékony, kis telephely miatt nincsenek VLAN-ok,</a:t>
            </a:r>
            <a:br>
              <a:rPr lang="hu-HU" noProof="0">
                <a:cs typeface="Rubik"/>
              </a:rPr>
            </a:br>
            <a:r>
              <a:rPr lang="hu-HU" noProof="0">
                <a:cs typeface="Rubik"/>
              </a:rPr>
              <a:t>a router választja el őket.</a:t>
            </a:r>
            <a:endParaRPr lang="hu-HU" noProof="0"/>
          </a:p>
          <a:p>
            <a:endParaRPr lang="hu-HU" noProof="0">
              <a:cs typeface="Rubik"/>
            </a:endParaRPr>
          </a:p>
        </p:txBody>
      </p:sp>
    </p:spTree>
    <p:extLst>
      <p:ext uri="{BB962C8B-B14F-4D97-AF65-F5344CB8AC3E}">
        <p14:creationId xmlns:p14="http://schemas.microsoft.com/office/powerpoint/2010/main" val="7501654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F811-3398-5A35-8205-521F29E37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727E9-4195-B9DA-099F-7159010E98C7}"/>
              </a:ext>
            </a:extLst>
          </p:cNvPr>
          <p:cNvSpPr>
            <a:spLocks noGrp="1"/>
          </p:cNvSpPr>
          <p:nvPr>
            <p:ph type="title"/>
          </p:nvPr>
        </p:nvSpPr>
        <p:spPr/>
        <p:txBody>
          <a:bodyPr/>
          <a:lstStyle/>
          <a:p>
            <a:r>
              <a:rPr lang="hu-HU" b="1" noProof="0">
                <a:cs typeface="Rubik"/>
              </a:rPr>
              <a:t>Szerverek</a:t>
            </a:r>
          </a:p>
        </p:txBody>
      </p:sp>
    </p:spTree>
    <p:extLst>
      <p:ext uri="{BB962C8B-B14F-4D97-AF65-F5344CB8AC3E}">
        <p14:creationId xmlns:p14="http://schemas.microsoft.com/office/powerpoint/2010/main" val="20263612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37" name="Color Fill">
            <a:extLst>
              <a:ext uri="{FF2B5EF4-FFF2-40B4-BE49-F238E27FC236}">
                <a16:creationId xmlns:a16="http://schemas.microsoft.com/office/drawing/2014/main" id="{3FFB0B4B-B126-43E0-A25C-BA563433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sp>
        <p:nvSpPr>
          <p:cNvPr id="38" name="Graphic 9">
            <a:extLst>
              <a:ext uri="{FF2B5EF4-FFF2-40B4-BE49-F238E27FC236}">
                <a16:creationId xmlns:a16="http://schemas.microsoft.com/office/drawing/2014/main" id="{D9C0F9DF-6CF4-451E-A975-A223B0DD4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hu-HU" noProof="0"/>
          </a:p>
        </p:txBody>
      </p:sp>
      <p:sp>
        <p:nvSpPr>
          <p:cNvPr id="29"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4C124E46-3CBE-6766-41F6-89026D29F221}"/>
              </a:ext>
            </a:extLst>
          </p:cNvPr>
          <p:cNvSpPr>
            <a:spLocks noGrp="1"/>
          </p:cNvSpPr>
          <p:nvPr>
            <p:ph type="title"/>
          </p:nvPr>
        </p:nvSpPr>
        <p:spPr>
          <a:xfrm>
            <a:off x="457200" y="669940"/>
            <a:ext cx="5638800" cy="1325563"/>
          </a:xfrm>
        </p:spPr>
        <p:txBody>
          <a:bodyPr anchor="b">
            <a:normAutofit/>
          </a:bodyPr>
          <a:lstStyle/>
          <a:p>
            <a:r>
              <a:rPr lang="hu-HU" noProof="0">
                <a:cs typeface="Rubik"/>
              </a:rPr>
              <a:t>Windows szerverek</a:t>
            </a:r>
            <a:endParaRPr lang="hu-HU" noProof="0"/>
          </a:p>
        </p:txBody>
      </p:sp>
      <p:sp>
        <p:nvSpPr>
          <p:cNvPr id="3" name="Text Placeholder 2">
            <a:extLst>
              <a:ext uri="{FF2B5EF4-FFF2-40B4-BE49-F238E27FC236}">
                <a16:creationId xmlns:a16="http://schemas.microsoft.com/office/drawing/2014/main" id="{CC6E8499-B90B-F6D8-2A5F-07AD84E2F7A9}"/>
              </a:ext>
            </a:extLst>
          </p:cNvPr>
          <p:cNvSpPr>
            <a:spLocks noGrp="1"/>
          </p:cNvSpPr>
          <p:nvPr>
            <p:ph idx="1"/>
          </p:nvPr>
        </p:nvSpPr>
        <p:spPr>
          <a:xfrm>
            <a:off x="457200" y="2099884"/>
            <a:ext cx="4503557" cy="3804458"/>
          </a:xfrm>
        </p:spPr>
        <p:txBody>
          <a:bodyPr vert="horz" lIns="91440" tIns="45720" rIns="91440" bIns="45720" rtlCol="0">
            <a:normAutofit/>
          </a:bodyPr>
          <a:lstStyle/>
          <a:p>
            <a:r>
              <a:rPr lang="hu-HU" noProof="0" err="1">
                <a:cs typeface="Rubik"/>
              </a:rPr>
              <a:t>Active</a:t>
            </a:r>
            <a:r>
              <a:rPr lang="hu-HU" noProof="0">
                <a:cs typeface="Rubik"/>
              </a:rPr>
              <a:t> </a:t>
            </a:r>
            <a:r>
              <a:rPr lang="hu-HU" noProof="0" err="1">
                <a:cs typeface="Rubik"/>
              </a:rPr>
              <a:t>Directory</a:t>
            </a:r>
            <a:endParaRPr lang="hu-HU" noProof="0">
              <a:cs typeface="Rubik"/>
            </a:endParaRPr>
          </a:p>
          <a:p>
            <a:r>
              <a:rPr lang="hu-HU" noProof="0">
                <a:cs typeface="Rubik"/>
              </a:rPr>
              <a:t>DHCP</a:t>
            </a:r>
          </a:p>
          <a:p>
            <a:r>
              <a:rPr lang="hu-HU" noProof="0">
                <a:cs typeface="Rubik"/>
              </a:rPr>
              <a:t>DNS</a:t>
            </a:r>
          </a:p>
          <a:p>
            <a:r>
              <a:rPr lang="hu-HU" noProof="0">
                <a:cs typeface="Rubik"/>
              </a:rPr>
              <a:t>FTP</a:t>
            </a:r>
          </a:p>
          <a:p>
            <a:r>
              <a:rPr lang="hu-HU" noProof="0">
                <a:cs typeface="Rubik"/>
              </a:rPr>
              <a:t>Printer </a:t>
            </a:r>
            <a:r>
              <a:rPr lang="hu-HU" noProof="0" err="1">
                <a:cs typeface="Rubik"/>
              </a:rPr>
              <a:t>Sharing</a:t>
            </a:r>
            <a:endParaRPr lang="hu-HU" noProof="0">
              <a:cs typeface="Rubik"/>
            </a:endParaRPr>
          </a:p>
          <a:p>
            <a:r>
              <a:rPr lang="hu-HU" noProof="0">
                <a:cs typeface="Rubik"/>
              </a:rPr>
              <a:t>Web</a:t>
            </a:r>
          </a:p>
        </p:txBody>
      </p:sp>
      <p:pic>
        <p:nvPicPr>
          <p:cNvPr id="5" name="Picture 4" descr="Picture">
            <a:extLst>
              <a:ext uri="{FF2B5EF4-FFF2-40B4-BE49-F238E27FC236}">
                <a16:creationId xmlns:a16="http://schemas.microsoft.com/office/drawing/2014/main" id="{6E378F81-1774-AEE1-CD33-D90014C3004B}"/>
              </a:ext>
            </a:extLst>
          </p:cNvPr>
          <p:cNvPicPr>
            <a:picLocks noChangeAspect="1"/>
          </p:cNvPicPr>
          <p:nvPr/>
        </p:nvPicPr>
        <p:blipFill>
          <a:blip r:embed="rId4"/>
          <a:srcRect l="1" t="1" r="1255" b="1255"/>
          <a:stretch/>
        </p:blipFill>
        <p:spPr>
          <a:xfrm>
            <a:off x="6928518" y="545114"/>
            <a:ext cx="4284000" cy="3103521"/>
          </a:xfrm>
          <a:prstGeom prst="rect">
            <a:avLst/>
          </a:prstGeom>
          <a:ln w="19050">
            <a:solidFill>
              <a:schemeClr val="bg1"/>
            </a:solidFill>
          </a:ln>
          <a:effectLst>
            <a:outerShdw blurRad="50800" dist="38100" dir="5400000" algn="t" rotWithShape="0">
              <a:prstClr val="black">
                <a:alpha val="40000"/>
              </a:prstClr>
            </a:outerShdw>
          </a:effectLst>
        </p:spPr>
      </p:pic>
      <p:pic>
        <p:nvPicPr>
          <p:cNvPr id="6" name="Picture 5" descr="Picture">
            <a:extLst>
              <a:ext uri="{FF2B5EF4-FFF2-40B4-BE49-F238E27FC236}">
                <a16:creationId xmlns:a16="http://schemas.microsoft.com/office/drawing/2014/main" id="{92A7DFAB-DD75-0CBB-4757-F4C3B26D9726}"/>
              </a:ext>
            </a:extLst>
          </p:cNvPr>
          <p:cNvPicPr>
            <a:picLocks noChangeAspect="1"/>
          </p:cNvPicPr>
          <p:nvPr/>
        </p:nvPicPr>
        <p:blipFill>
          <a:blip r:embed="rId5"/>
          <a:stretch>
            <a:fillRect/>
          </a:stretch>
        </p:blipFill>
        <p:spPr>
          <a:xfrm>
            <a:off x="6910518" y="3808572"/>
            <a:ext cx="4320000" cy="242999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641336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par>
                                <p:cTn id="12" presetID="10" presetClass="entr" presetSubtype="0" fill="hold" nodeType="withEffect">
                                  <p:stCondLst>
                                    <p:cond delay="5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750"/>
                                        <p:tgtEl>
                                          <p:spTgt spid="6"/>
                                        </p:tgtEl>
                                      </p:cBhvr>
                                    </p:animEffect>
                                  </p:childTnLst>
                                </p:cTn>
                              </p:par>
                            </p:childTnLst>
                          </p:cTn>
                        </p:par>
                        <p:par>
                          <p:cTn id="15" fill="hold">
                            <p:stCondLst>
                              <p:cond delay="800"/>
                            </p:stCondLst>
                            <p:childTnLst>
                              <p:par>
                                <p:cTn id="16" presetID="2" presetClass="entr" presetSubtype="4" decel="10000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decel="10000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additive="base">
                                        <p:cTn id="3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decel="10000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additive="base">
                                        <p:cTn id="4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decel="10000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additive="base">
                                        <p:cTn id="4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icture">
            <a:extLst>
              <a:ext uri="{FF2B5EF4-FFF2-40B4-BE49-F238E27FC236}">
                <a16:creationId xmlns:a16="http://schemas.microsoft.com/office/drawing/2014/main" id="{E34A3E77-F44F-AF86-81B5-C0E693270988}"/>
              </a:ext>
            </a:extLst>
          </p:cNvPr>
          <p:cNvPicPr>
            <a:picLocks noChangeAspect="1"/>
          </p:cNvPicPr>
          <p:nvPr/>
        </p:nvPicPr>
        <p:blipFill>
          <a:blip r:embed="rId3"/>
          <a:stretch>
            <a:fillRect/>
          </a:stretch>
        </p:blipFill>
        <p:spPr>
          <a:xfrm>
            <a:off x="454564" y="195122"/>
            <a:ext cx="5164747" cy="2905170"/>
          </a:xfrm>
          <a:prstGeom prst="rect">
            <a:avLst/>
          </a:prstGeom>
        </p:spPr>
      </p:pic>
      <p:pic>
        <p:nvPicPr>
          <p:cNvPr id="7" name="Picture 6" descr="Picture">
            <a:extLst>
              <a:ext uri="{FF2B5EF4-FFF2-40B4-BE49-F238E27FC236}">
                <a16:creationId xmlns:a16="http://schemas.microsoft.com/office/drawing/2014/main" id="{852EBFEB-AB22-C2E4-629E-25C355F4C288}"/>
              </a:ext>
            </a:extLst>
          </p:cNvPr>
          <p:cNvPicPr>
            <a:picLocks noChangeAspect="1"/>
          </p:cNvPicPr>
          <p:nvPr/>
        </p:nvPicPr>
        <p:blipFill>
          <a:blip r:embed="rId4"/>
          <a:stretch>
            <a:fillRect/>
          </a:stretch>
        </p:blipFill>
        <p:spPr>
          <a:xfrm>
            <a:off x="316521" y="4426107"/>
            <a:ext cx="5426764" cy="1451897"/>
          </a:xfrm>
          <a:prstGeom prst="rect">
            <a:avLst/>
          </a:prstGeom>
          <a:ln w="28575">
            <a:solidFill>
              <a:schemeClr val="bg1"/>
            </a:solidFill>
          </a:ln>
        </p:spPr>
      </p:pic>
      <p:sp>
        <p:nvSpPr>
          <p:cNvPr id="32" name="Rectangle 3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noProof="0"/>
          </a:p>
        </p:txBody>
      </p:sp>
      <p:sp>
        <p:nvSpPr>
          <p:cNvPr id="34" name="Rectangle 3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noProof="0"/>
          </a:p>
        </p:txBody>
      </p:sp>
      <p:pic>
        <p:nvPicPr>
          <p:cNvPr id="5" name="Picture 4" descr="Picture">
            <a:extLst>
              <a:ext uri="{FF2B5EF4-FFF2-40B4-BE49-F238E27FC236}">
                <a16:creationId xmlns:a16="http://schemas.microsoft.com/office/drawing/2014/main" id="{CA452C88-05C7-F41C-7D04-43DD67A12A28}"/>
              </a:ext>
            </a:extLst>
          </p:cNvPr>
          <p:cNvPicPr>
            <a:picLocks noChangeAspect="1"/>
          </p:cNvPicPr>
          <p:nvPr/>
        </p:nvPicPr>
        <p:blipFill>
          <a:blip r:embed="rId5"/>
          <a:stretch>
            <a:fillRect/>
          </a:stretch>
        </p:blipFill>
        <p:spPr>
          <a:xfrm>
            <a:off x="6448714" y="1872622"/>
            <a:ext cx="5426764" cy="3052554"/>
          </a:xfrm>
          <a:prstGeom prst="rect">
            <a:avLst/>
          </a:prstGeom>
        </p:spPr>
      </p:pic>
    </p:spTree>
    <p:extLst>
      <p:ext uri="{BB962C8B-B14F-4D97-AF65-F5344CB8AC3E}">
        <p14:creationId xmlns:p14="http://schemas.microsoft.com/office/powerpoint/2010/main" val="333135935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85"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1086"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sp>
        <p:nvSpPr>
          <p:cNvPr id="1087"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hu-HU" noProof="0"/>
          </a:p>
        </p:txBody>
      </p:sp>
      <p:sp>
        <p:nvSpPr>
          <p:cNvPr id="1088"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0C5A9DAB-00C1-4CBD-88E0-F708849DCA84}"/>
              </a:ext>
            </a:extLst>
          </p:cNvPr>
          <p:cNvSpPr>
            <a:spLocks noGrp="1"/>
          </p:cNvSpPr>
          <p:nvPr>
            <p:ph type="title"/>
          </p:nvPr>
        </p:nvSpPr>
        <p:spPr>
          <a:xfrm>
            <a:off x="457200" y="661848"/>
            <a:ext cx="4365653" cy="1325563"/>
          </a:xfrm>
        </p:spPr>
        <p:txBody>
          <a:bodyPr anchor="b">
            <a:normAutofit/>
          </a:bodyPr>
          <a:lstStyle/>
          <a:p>
            <a:r>
              <a:rPr lang="hu-HU" noProof="0">
                <a:cs typeface="Rubik"/>
              </a:rPr>
              <a:t>Linux szerverek</a:t>
            </a:r>
            <a:endParaRPr lang="hu-HU" noProof="0"/>
          </a:p>
        </p:txBody>
      </p:sp>
      <p:sp>
        <p:nvSpPr>
          <p:cNvPr id="3" name="Content Placeholder 2">
            <a:extLst>
              <a:ext uri="{FF2B5EF4-FFF2-40B4-BE49-F238E27FC236}">
                <a16:creationId xmlns:a16="http://schemas.microsoft.com/office/drawing/2014/main" id="{CE8A0B60-9D14-8A31-B38B-33223AD8452D}"/>
              </a:ext>
            </a:extLst>
          </p:cNvPr>
          <p:cNvSpPr>
            <a:spLocks noGrp="1"/>
          </p:cNvSpPr>
          <p:nvPr>
            <p:ph idx="1"/>
          </p:nvPr>
        </p:nvSpPr>
        <p:spPr>
          <a:xfrm>
            <a:off x="457200" y="2099884"/>
            <a:ext cx="4640729" cy="3887585"/>
          </a:xfrm>
        </p:spPr>
        <p:txBody>
          <a:bodyPr vert="horz" lIns="91440" tIns="45720" rIns="91440" bIns="45720" rtlCol="0">
            <a:normAutofit/>
          </a:bodyPr>
          <a:lstStyle/>
          <a:p>
            <a:r>
              <a:rPr lang="hu-HU" noProof="0">
                <a:cs typeface="Rubik"/>
              </a:rPr>
              <a:t>NTP</a:t>
            </a:r>
          </a:p>
          <a:p>
            <a:r>
              <a:rPr lang="hu-HU" noProof="0">
                <a:cs typeface="Rubik"/>
              </a:rPr>
              <a:t>RADIUS</a:t>
            </a:r>
          </a:p>
          <a:p>
            <a:r>
              <a:rPr lang="hu-HU" noProof="0">
                <a:cs typeface="Rubik"/>
              </a:rPr>
              <a:t>SYSLOG</a:t>
            </a:r>
          </a:p>
        </p:txBody>
      </p:sp>
      <p:pic>
        <p:nvPicPr>
          <p:cNvPr id="5" name="Picture 4" descr="undefined">
            <a:extLst>
              <a:ext uri="{FF2B5EF4-FFF2-40B4-BE49-F238E27FC236}">
                <a16:creationId xmlns:a16="http://schemas.microsoft.com/office/drawing/2014/main" id="{09ECB76C-F679-B342-3997-C62D2B127E6B}"/>
              </a:ext>
            </a:extLst>
          </p:cNvPr>
          <p:cNvPicPr>
            <a:picLocks noChangeAspect="1"/>
          </p:cNvPicPr>
          <p:nvPr/>
        </p:nvPicPr>
        <p:blipFill>
          <a:blip r:embed="rId4"/>
          <a:stretch>
            <a:fillRect/>
          </a:stretch>
        </p:blipFill>
        <p:spPr>
          <a:xfrm>
            <a:off x="6928673" y="1197430"/>
            <a:ext cx="3870251" cy="4593771"/>
          </a:xfrm>
          <a:prstGeom prst="rect">
            <a:avLst/>
          </a:prstGeom>
        </p:spPr>
      </p:pic>
    </p:spTree>
    <p:extLst>
      <p:ext uri="{BB962C8B-B14F-4D97-AF65-F5344CB8AC3E}">
        <p14:creationId xmlns:p14="http://schemas.microsoft.com/office/powerpoint/2010/main" val="142002644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750"/>
                            </p:stCondLst>
                            <p:childTnLst>
                              <p:par>
                                <p:cTn id="13" presetID="2" presetClass="entr" presetSubtype="4" decel="10000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Kép 14" descr="A képen szöveg, képernyőkép, Betűtípus látható&#10;&#10;Előfordulhat, hogy a mesterséges intelligencia által létrehozott tartalom helytelen.">
            <a:extLst>
              <a:ext uri="{FF2B5EF4-FFF2-40B4-BE49-F238E27FC236}">
                <a16:creationId xmlns:a16="http://schemas.microsoft.com/office/drawing/2014/main" id="{C70B2F5C-B32F-4B28-7BC7-DD3E6CE99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373864"/>
            <a:ext cx="5426764" cy="2800910"/>
          </a:xfrm>
          <a:prstGeom prst="rect">
            <a:avLst/>
          </a:prstGeom>
          <a:ln w="28575">
            <a:solidFill>
              <a:schemeClr val="bg1"/>
            </a:solidFill>
          </a:ln>
        </p:spPr>
      </p:pic>
      <p:pic>
        <p:nvPicPr>
          <p:cNvPr id="17" name="Kép 16" descr="A képen szöveg, képernyőkép, Betűtípus látható&#10;&#10;Előfordulhat, hogy a mesterséges intelligencia által létrehozott tartalom helytelen.">
            <a:extLst>
              <a:ext uri="{FF2B5EF4-FFF2-40B4-BE49-F238E27FC236}">
                <a16:creationId xmlns:a16="http://schemas.microsoft.com/office/drawing/2014/main" id="{E86EDDA4-08D7-EB09-8C1E-11A7E6F06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087914"/>
            <a:ext cx="5426764" cy="1846924"/>
          </a:xfrm>
          <a:prstGeom prst="rect">
            <a:avLst/>
          </a:prstGeom>
          <a:ln w="28575">
            <a:solidFill>
              <a:schemeClr val="bg1"/>
            </a:solidFill>
          </a:ln>
        </p:spPr>
      </p:pic>
      <p:sp>
        <p:nvSpPr>
          <p:cNvPr id="47" name="Rectangle 2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Kép 12" descr="A képen szöveg, elektronika, képernyőkép, szoftver látható&#10;&#10;Előfordulhat, hogy a mesterséges intelligencia által létrehozott tartalom helytelen.">
            <a:extLst>
              <a:ext uri="{FF2B5EF4-FFF2-40B4-BE49-F238E27FC236}">
                <a16:creationId xmlns:a16="http://schemas.microsoft.com/office/drawing/2014/main" id="{2066ED97-1BD9-4376-FB6D-A5D4F456F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034" y="1660832"/>
            <a:ext cx="5426764" cy="3391726"/>
          </a:xfrm>
          <a:prstGeom prst="rect">
            <a:avLst/>
          </a:prstGeom>
          <a:ln w="28575">
            <a:solidFill>
              <a:schemeClr val="bg1"/>
            </a:solidFill>
          </a:ln>
        </p:spPr>
      </p:pic>
    </p:spTree>
    <p:extLst>
      <p:ext uri="{BB962C8B-B14F-4D97-AF65-F5344CB8AC3E}">
        <p14:creationId xmlns:p14="http://schemas.microsoft.com/office/powerpoint/2010/main" val="16781315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Kép 8" descr="A képen szöveg, elektronika, képernyőkép, szoftver látható&#10;&#10;Előfordulhat, hogy a mesterséges intelligencia által létrehozott tartalom helytelen.">
            <a:extLst>
              <a:ext uri="{FF2B5EF4-FFF2-40B4-BE49-F238E27FC236}">
                <a16:creationId xmlns:a16="http://schemas.microsoft.com/office/drawing/2014/main" id="{5C7487EA-FED4-41B1-93E8-01ED9E87F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48" y="321734"/>
            <a:ext cx="4648272" cy="2905170"/>
          </a:xfrm>
          <a:prstGeom prst="rect">
            <a:avLst/>
          </a:prstGeom>
          <a:ln w="28575">
            <a:solidFill>
              <a:schemeClr val="bg1"/>
            </a:solidFill>
          </a:ln>
        </p:spPr>
      </p:pic>
      <p:pic>
        <p:nvPicPr>
          <p:cNvPr id="7" name="Kép 6" descr="A képen szöveg, képernyőkép, Betűtípus látható&#10;&#10;Előfordulhat, hogy a mesterséges intelligencia által létrehozott tartalom helytelen.">
            <a:extLst>
              <a:ext uri="{FF2B5EF4-FFF2-40B4-BE49-F238E27FC236}">
                <a16:creationId xmlns:a16="http://schemas.microsoft.com/office/drawing/2014/main" id="{D13EF0F5-7A7C-1290-14D6-FE225D00B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245836"/>
            <a:ext cx="5426764" cy="1531080"/>
          </a:xfrm>
          <a:prstGeom prst="rect">
            <a:avLst/>
          </a:prstGeom>
          <a:ln w="28575">
            <a:solidFill>
              <a:schemeClr val="bg1"/>
            </a:solidFill>
          </a:ln>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Kép 4" descr="A képen szöveg, képernyőkép, képernyő, szoftver látható&#10;&#10;Előfordulhat, hogy a mesterséges intelligencia által létrehozott tartalom helytelen.">
            <a:extLst>
              <a:ext uri="{FF2B5EF4-FFF2-40B4-BE49-F238E27FC236}">
                <a16:creationId xmlns:a16="http://schemas.microsoft.com/office/drawing/2014/main" id="{3D98311A-27B5-422E-21C1-1B1E42493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034" y="1660832"/>
            <a:ext cx="5426764" cy="3391726"/>
          </a:xfrm>
          <a:prstGeom prst="rect">
            <a:avLst/>
          </a:prstGeom>
          <a:ln w="28575">
            <a:solidFill>
              <a:schemeClr val="bg1"/>
            </a:solidFill>
          </a:ln>
        </p:spPr>
      </p:pic>
    </p:spTree>
    <p:extLst>
      <p:ext uri="{BB962C8B-B14F-4D97-AF65-F5344CB8AC3E}">
        <p14:creationId xmlns:p14="http://schemas.microsoft.com/office/powerpoint/2010/main" val="9497481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A2B2114-D369-B184-9B40-0B64B66B7E2C}"/>
            </a:ext>
          </a:extLst>
        </p:cNvPr>
        <p:cNvGrpSpPr/>
        <p:nvPr/>
      </p:nvGrpSpPr>
      <p:grpSpPr>
        <a:xfrm>
          <a:off x="0" y="0"/>
          <a:ext cx="0" cy="0"/>
          <a:chOff x="0" y="0"/>
          <a:chExt cx="0" cy="0"/>
        </a:xfrm>
      </p:grpSpPr>
      <p:sp useBgFill="1">
        <p:nvSpPr>
          <p:cNvPr id="75" name="Background Fill">
            <a:extLst>
              <a:ext uri="{FF2B5EF4-FFF2-40B4-BE49-F238E27FC236}">
                <a16:creationId xmlns:a16="http://schemas.microsoft.com/office/drawing/2014/main" id="{2425A7CE-37EE-CDB1-3AA1-46EBEF8A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76" name="Color Fill">
            <a:extLst>
              <a:ext uri="{FF2B5EF4-FFF2-40B4-BE49-F238E27FC236}">
                <a16:creationId xmlns:a16="http://schemas.microsoft.com/office/drawing/2014/main" id="{C7E68F03-3FB1-F7AE-1199-0F9EDE5F7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sp>
        <p:nvSpPr>
          <p:cNvPr id="77" name="Graphic 9">
            <a:extLst>
              <a:ext uri="{FF2B5EF4-FFF2-40B4-BE49-F238E27FC236}">
                <a16:creationId xmlns:a16="http://schemas.microsoft.com/office/drawing/2014/main" id="{98A7D37C-CF62-B737-5392-3114CDEE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952" y="0"/>
            <a:ext cx="6099048" cy="60990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bg2">
              <a:alpha val="30000"/>
            </a:schemeClr>
          </a:solidFill>
          <a:ln w="9525" cap="flat">
            <a:noFill/>
            <a:prstDash val="solid"/>
            <a:miter/>
          </a:ln>
        </p:spPr>
        <p:txBody>
          <a:bodyPr wrap="square" rtlCol="0" anchor="ctr">
            <a:noAutofit/>
          </a:bodyPr>
          <a:lstStyle/>
          <a:p>
            <a:endParaRPr lang="hu-HU" noProof="0"/>
          </a:p>
        </p:txBody>
      </p:sp>
      <p:sp>
        <p:nvSpPr>
          <p:cNvPr id="78" name="Texture">
            <a:extLst>
              <a:ext uri="{FF2B5EF4-FFF2-40B4-BE49-F238E27FC236}">
                <a16:creationId xmlns:a16="http://schemas.microsoft.com/office/drawing/2014/main" id="{C5B63EA5-AE48-B016-F990-7A8EEAED6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lIns="0" rIns="0" rtlCol="0" anchor="ctr"/>
          <a:lstStyle/>
          <a:p>
            <a:endParaRPr lang="hu-HU" noProof="0"/>
          </a:p>
        </p:txBody>
      </p:sp>
      <p:graphicFrame>
        <p:nvGraphicFramePr>
          <p:cNvPr id="8" name="Content Placeholder 4">
            <a:extLst>
              <a:ext uri="{FF2B5EF4-FFF2-40B4-BE49-F238E27FC236}">
                <a16:creationId xmlns:a16="http://schemas.microsoft.com/office/drawing/2014/main" id="{369A3D51-8660-D4E3-1B04-145C67EA0FEF}"/>
              </a:ext>
            </a:extLst>
          </p:cNvPr>
          <p:cNvGraphicFramePr>
            <a:graphicFrameLocks/>
          </p:cNvGraphicFramePr>
          <p:nvPr>
            <p:extLst>
              <p:ext uri="{D42A27DB-BD31-4B8C-83A1-F6EECF244321}">
                <p14:modId xmlns:p14="http://schemas.microsoft.com/office/powerpoint/2010/main" val="614912311"/>
              </p:ext>
            </p:extLst>
          </p:nvPr>
        </p:nvGraphicFramePr>
        <p:xfrm>
          <a:off x="418357" y="1990358"/>
          <a:ext cx="6883256" cy="4500000"/>
        </p:xfrm>
        <a:graphic>
          <a:graphicData uri="http://schemas.openxmlformats.org/drawingml/2006/table">
            <a:tbl>
              <a:tblPr firstRow="1" bandRow="1">
                <a:tableStyleId>{5C22544A-7EE6-4342-B048-85BDC9FD1C3A}</a:tableStyleId>
              </a:tblPr>
              <a:tblGrid>
                <a:gridCol w="1384252">
                  <a:extLst>
                    <a:ext uri="{9D8B030D-6E8A-4147-A177-3AD203B41FA5}">
                      <a16:colId xmlns:a16="http://schemas.microsoft.com/office/drawing/2014/main" val="58237255"/>
                    </a:ext>
                  </a:extLst>
                </a:gridCol>
                <a:gridCol w="1641427">
                  <a:extLst>
                    <a:ext uri="{9D8B030D-6E8A-4147-A177-3AD203B41FA5}">
                      <a16:colId xmlns:a16="http://schemas.microsoft.com/office/drawing/2014/main" val="4066902344"/>
                    </a:ext>
                  </a:extLst>
                </a:gridCol>
                <a:gridCol w="3857577">
                  <a:extLst>
                    <a:ext uri="{9D8B030D-6E8A-4147-A177-3AD203B41FA5}">
                      <a16:colId xmlns:a16="http://schemas.microsoft.com/office/drawing/2014/main" val="1764509507"/>
                    </a:ext>
                  </a:extLst>
                </a:gridCol>
              </a:tblGrid>
              <a:tr h="450000">
                <a:tc gridSpan="3">
                  <a:txBody>
                    <a:bodyPr/>
                    <a:lstStyle/>
                    <a:p>
                      <a:pPr algn="ctr"/>
                      <a:r>
                        <a:rPr lang="hu-HU" sz="2000" noProof="0"/>
                        <a:t>Eszközök</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endParaRPr lang="hu-HU"/>
                    </a:p>
                  </a:txBody>
                  <a:tcPr/>
                </a:tc>
                <a:tc hMerge="1">
                  <a:txBody>
                    <a:bodyPr/>
                    <a:lstStyle/>
                    <a:p>
                      <a:endParaRP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677811973"/>
                  </a:ext>
                </a:extLst>
              </a:tr>
              <a:tr h="450000">
                <a:tc gridSpan="2">
                  <a:txBody>
                    <a:bodyPr/>
                    <a:lstStyle/>
                    <a:p>
                      <a:pPr algn="l"/>
                      <a:r>
                        <a:rPr lang="hu-HU" sz="2000" noProof="0" err="1"/>
                        <a:t>Discord</a:t>
                      </a:r>
                      <a:endParaRPr lang="hu-HU" sz="2000" noProof="0"/>
                    </a:p>
                  </a:txBody>
                  <a:tcPr marL="100782" marR="100782" marT="50391" marB="50391" anchor="ctr">
                    <a:lnL w="12700" cmpd="sng">
                      <a:noFill/>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hMerge="1">
                  <a:txBody>
                    <a:bodyPr/>
                    <a:lstStyle/>
                    <a:p>
                      <a:endParaRPr lang="hu-HU"/>
                    </a:p>
                  </a:txBody>
                  <a:tcPr/>
                </a:tc>
                <a:tc>
                  <a:txBody>
                    <a:bodyPr/>
                    <a:lstStyle/>
                    <a:p>
                      <a:pPr algn="l"/>
                      <a:r>
                        <a:rPr lang="hu-HU" sz="2000" noProof="0"/>
                        <a:t>Online kommunikáció</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6405115"/>
                  </a:ext>
                </a:extLst>
              </a:tr>
              <a:tr h="450000">
                <a:tc gridSpan="2">
                  <a:txBody>
                    <a:bodyPr/>
                    <a:lstStyle/>
                    <a:p>
                      <a:pPr algn="l"/>
                      <a:r>
                        <a:rPr lang="hu-HU" sz="2000" noProof="0" err="1"/>
                        <a:t>Trello</a:t>
                      </a:r>
                      <a:endParaRPr lang="hu-HU" sz="2000" noProof="0"/>
                    </a:p>
                  </a:txBody>
                  <a:tcPr marL="100782" marR="100782" marT="50391" marB="50391" anchor="ctr">
                    <a:lnL w="12700" cmpd="sng">
                      <a:noFill/>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hMerge="1">
                  <a:txBody>
                    <a:bodyPr/>
                    <a:lstStyle/>
                    <a:p>
                      <a:pPr algn="l"/>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l"/>
                      <a:r>
                        <a:rPr lang="hu-HU" sz="2000" noProof="0"/>
                        <a:t>Általános feladatok</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46367822"/>
                  </a:ext>
                </a:extLst>
              </a:tr>
              <a:tr h="450000">
                <a:tc gridSpan="2">
                  <a:txBody>
                    <a:bodyPr/>
                    <a:lstStyle/>
                    <a:p>
                      <a:pPr algn="l"/>
                      <a:r>
                        <a:rPr lang="hu-HU" sz="2000" noProof="0"/>
                        <a:t>Cisco </a:t>
                      </a:r>
                      <a:r>
                        <a:rPr lang="hu-HU" sz="2000" noProof="0" err="1"/>
                        <a:t>Packet</a:t>
                      </a:r>
                      <a:r>
                        <a:rPr lang="hu-HU" sz="2000" noProof="0"/>
                        <a:t> </a:t>
                      </a:r>
                      <a:r>
                        <a:rPr lang="hu-HU" sz="2000" noProof="0" err="1"/>
                        <a:t>Tracer</a:t>
                      </a:r>
                      <a:endParaRPr lang="hu-HU" sz="2000" noProof="0"/>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l"/>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vl="0" algn="l">
                        <a:buNone/>
                      </a:pPr>
                      <a:r>
                        <a:rPr lang="hu-HU" sz="2000" b="0" i="0" u="none" strike="noStrike" noProof="0">
                          <a:solidFill>
                            <a:srgbClr val="000000"/>
                          </a:solidFill>
                        </a:rPr>
                        <a:t>Topológia és prototípus</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968402"/>
                  </a:ext>
                </a:extLst>
              </a:tr>
              <a:tr h="450000">
                <a:tc gridSpan="2">
                  <a:txBody>
                    <a:bodyPr/>
                    <a:lstStyle/>
                    <a:p>
                      <a:pPr algn="l"/>
                      <a:r>
                        <a:rPr lang="hu-HU" sz="2000" noProof="0"/>
                        <a:t>GitHub</a:t>
                      </a:r>
                    </a:p>
                  </a:txBody>
                  <a:tcPr marL="100782" marR="100782" marT="50391" marB="50391" anchor="ctr">
                    <a:lnL w="12700" cmpd="sng">
                      <a:noFill/>
                    </a:lnL>
                    <a:lnR w="12700" cap="flat" cmpd="sng" algn="ctr">
                      <a:solidFill>
                        <a:srgbClr val="AB4B5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l"/>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2000" b="0" i="0" u="none" strike="noStrike" noProof="0">
                          <a:solidFill>
                            <a:srgbClr val="000000"/>
                          </a:solidFill>
                        </a:rPr>
                        <a:t>Verziókezelés és megosztás</a:t>
                      </a:r>
                    </a:p>
                  </a:txBody>
                  <a:tcPr marL="100782" marR="100782" marT="50391" marB="50391" anchor="ctr">
                    <a:lnL w="12700" cap="flat" cmpd="sng" algn="ctr">
                      <a:solidFill>
                        <a:srgbClr val="AB4B5A"/>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ap="flat" cmpd="sng" algn="ctr">
                      <a:solidFill>
                        <a:srgbClr val="DCCDC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372526"/>
                  </a:ext>
                </a:extLst>
              </a:tr>
              <a:tr h="450000">
                <a:tc rowSpan="4">
                  <a:txBody>
                    <a:bodyPr/>
                    <a:lstStyle/>
                    <a:p>
                      <a:pPr algn="l"/>
                      <a:r>
                        <a:rPr lang="hu-HU" sz="2000" noProof="0"/>
                        <a:t>Microsoft</a:t>
                      </a:r>
                    </a:p>
                    <a:p>
                      <a:pPr algn="l"/>
                      <a:r>
                        <a:rPr lang="hu-HU" sz="2000" noProof="0"/>
                        <a:t>365</a:t>
                      </a:r>
                      <a:br>
                        <a:rPr lang="hu-HU" sz="2000" noProof="0"/>
                      </a:br>
                      <a:r>
                        <a:rPr lang="hu-HU" sz="2000" noProof="0"/>
                        <a:t>Copilot</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ap="flat" cmpd="sng" algn="ctr">
                      <a:solidFill>
                        <a:srgbClr val="EEE8E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hu-HU" sz="2000" noProof="0"/>
                        <a:t>OneDrive</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B4B5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pPr algn="l"/>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0532020"/>
                  </a:ext>
                </a:extLst>
              </a:tr>
              <a:tr h="450000">
                <a:tc vMerge="1">
                  <a:txBody>
                    <a:bodyPr/>
                    <a:lstStyle/>
                    <a:p>
                      <a:pPr algn="l"/>
                      <a:endParaRPr lang="hu-HU" sz="2000" noProof="0"/>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a:r>
                        <a:rPr lang="hu-HU" sz="2000" noProof="0"/>
                        <a:t>Word</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B4B5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2000" noProof="0"/>
                        <a:t>Projekttervezet dokumentáció</a:t>
                      </a:r>
                    </a:p>
                  </a:txBody>
                  <a:tcPr marL="100782" marR="100782" marT="50391" marB="50391" anchor="ctr">
                    <a:lnL w="12700" cap="flat" cmpd="sng" algn="ctr">
                      <a:solidFill>
                        <a:srgbClr val="AB4B5A"/>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ap="flat" cmpd="sng" algn="ctr">
                      <a:solidFill>
                        <a:srgbClr val="DCCDCF"/>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26322294"/>
                  </a:ext>
                </a:extLst>
              </a:tr>
              <a:tr h="450000">
                <a:tc vMerge="1">
                  <a:txBody>
                    <a:bodyPr/>
                    <a:lstStyle/>
                    <a:p>
                      <a:endParaRPr lang="hu-H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2000" noProof="0"/>
                        <a:t>Excel</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2000" noProof="0"/>
                        <a:t>Tesztelési dokumentáció</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1466685"/>
                  </a:ext>
                </a:extLst>
              </a:tr>
              <a:tr h="450000">
                <a:tc vMerge="1">
                  <a:txBody>
                    <a:bodyPr/>
                    <a:lstStyle/>
                    <a:p>
                      <a:pPr algn="l"/>
                      <a:endParaRPr lang="hu-HU" sz="2000" noProof="0"/>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2000" noProof="0"/>
                        <a:t>PowerPoint</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a:txBody>
                    <a:bodyPr/>
                    <a:lstStyle/>
                    <a:p>
                      <a:pPr algn="l"/>
                      <a:r>
                        <a:rPr lang="hu-HU" sz="2000" noProof="0"/>
                        <a:t>Prezentálás</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4467334"/>
                  </a:ext>
                </a:extLst>
              </a:tr>
              <a:tr h="450000">
                <a:tc gridSpan="2">
                  <a:txBody>
                    <a:bodyPr/>
                    <a:lstStyle/>
                    <a:p>
                      <a:pPr algn="l"/>
                      <a:r>
                        <a:rPr lang="hu-HU" sz="2000" noProof="0"/>
                        <a:t>Adobe Premier Pro</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ap="flat" cmpd="sng" algn="ctr">
                      <a:solidFill>
                        <a:srgbClr val="EEE8E9"/>
                      </a:solidFill>
                      <a:prstDash val="solid"/>
                      <a:round/>
                      <a:headEnd type="none" w="med" len="med"/>
                      <a:tailEnd type="none" w="med" len="med"/>
                    </a:lnT>
                    <a:lnB w="12700" cap="flat" cmpd="sng" algn="ctr">
                      <a:solidFill>
                        <a:srgbClr val="AB4B5A"/>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289895"/>
                  </a:ext>
                </a:extLst>
              </a:tr>
            </a:tbl>
          </a:graphicData>
        </a:graphic>
      </p:graphicFrame>
      <p:sp>
        <p:nvSpPr>
          <p:cNvPr id="9" name="Title 1">
            <a:extLst>
              <a:ext uri="{FF2B5EF4-FFF2-40B4-BE49-F238E27FC236}">
                <a16:creationId xmlns:a16="http://schemas.microsoft.com/office/drawing/2014/main" id="{180E4FF9-8CB5-8451-2B81-9DD3838A0F14}"/>
              </a:ext>
            </a:extLst>
          </p:cNvPr>
          <p:cNvSpPr>
            <a:spLocks noGrp="1"/>
          </p:cNvSpPr>
          <p:nvPr>
            <p:ph type="title"/>
          </p:nvPr>
        </p:nvSpPr>
        <p:spPr>
          <a:xfrm>
            <a:off x="457200" y="635681"/>
            <a:ext cx="5829300" cy="1325563"/>
          </a:xfrm>
        </p:spPr>
        <p:txBody>
          <a:bodyPr>
            <a:normAutofit/>
          </a:bodyPr>
          <a:lstStyle/>
          <a:p>
            <a:r>
              <a:rPr lang="hu-HU" dirty="0">
                <a:cs typeface="Rubik"/>
              </a:rPr>
              <a:t>Projektmenedzsment</a:t>
            </a:r>
            <a:endParaRPr lang="hu-HU" noProof="0" dirty="0">
              <a:cs typeface="Rubik"/>
            </a:endParaRPr>
          </a:p>
        </p:txBody>
      </p:sp>
      <p:sp>
        <p:nvSpPr>
          <p:cNvPr id="42" name="Content Placeholder 2">
            <a:extLst>
              <a:ext uri="{FF2B5EF4-FFF2-40B4-BE49-F238E27FC236}">
                <a16:creationId xmlns:a16="http://schemas.microsoft.com/office/drawing/2014/main" id="{0B09DF75-BD21-FACB-BD00-AFF3B52082C4}"/>
              </a:ext>
            </a:extLst>
          </p:cNvPr>
          <p:cNvSpPr>
            <a:spLocks noGrp="1"/>
          </p:cNvSpPr>
          <p:nvPr>
            <p:ph idx="1"/>
          </p:nvPr>
        </p:nvSpPr>
        <p:spPr>
          <a:xfrm>
            <a:off x="7639050" y="2071562"/>
            <a:ext cx="4298604" cy="5176964"/>
          </a:xfrm>
        </p:spPr>
        <p:txBody>
          <a:bodyPr vert="horz" lIns="91440" tIns="45720" rIns="91440" bIns="45720" rtlCol="0">
            <a:normAutofit/>
          </a:bodyPr>
          <a:lstStyle/>
          <a:p>
            <a:pPr marL="0" indent="0">
              <a:buNone/>
            </a:pPr>
            <a:r>
              <a:rPr lang="hu-HU" b="1" noProof="0" dirty="0">
                <a:cs typeface="Rubik"/>
              </a:rPr>
              <a:t>Folyamat</a:t>
            </a:r>
          </a:p>
          <a:p>
            <a:pPr marL="266700" indent="-266700">
              <a:buSzPct val="85000"/>
              <a:buFont typeface="Yesteryear" panose="03020802040607070802" pitchFamily="66" charset="0"/>
              <a:buChar char="▼"/>
            </a:pPr>
            <a:r>
              <a:rPr lang="hu-HU" dirty="0">
                <a:cs typeface="Rubik"/>
              </a:rPr>
              <a:t>Online kommunikációs platform előkészítése</a:t>
            </a:r>
          </a:p>
          <a:p>
            <a:pPr marL="266700" indent="-266700">
              <a:buSzPct val="85000"/>
              <a:buFont typeface="Yesteryear" panose="03020802040607070802" pitchFamily="66" charset="0"/>
              <a:buChar char="▼"/>
            </a:pPr>
            <a:r>
              <a:rPr lang="hu-HU" dirty="0">
                <a:cs typeface="Rubik"/>
              </a:rPr>
              <a:t>Terv elkészítése</a:t>
            </a:r>
            <a:endParaRPr lang="hu-HU" dirty="0"/>
          </a:p>
          <a:p>
            <a:pPr marL="266700" indent="-266700">
              <a:buSzPct val="85000"/>
              <a:buFont typeface="Yesteryear" panose="03020802040607070802" pitchFamily="66" charset="0"/>
              <a:buChar char="▼"/>
            </a:pPr>
            <a:r>
              <a:rPr lang="hu-HU" dirty="0">
                <a:cs typeface="Rubik"/>
              </a:rPr>
              <a:t>Topológia elkészítése</a:t>
            </a:r>
            <a:endParaRPr lang="hu-HU" dirty="0"/>
          </a:p>
          <a:p>
            <a:pPr marL="266700" indent="-266700">
              <a:buSzPct val="85000"/>
              <a:buFont typeface="Yesteryear" panose="03020802040607070802" pitchFamily="66" charset="0"/>
              <a:buChar char="▼"/>
            </a:pPr>
            <a:r>
              <a:rPr lang="hu-HU" dirty="0">
                <a:cs typeface="Rubik"/>
              </a:rPr>
              <a:t>Topológia szimulált bekonfigurálása</a:t>
            </a:r>
            <a:endParaRPr lang="hu-HU" dirty="0"/>
          </a:p>
          <a:p>
            <a:pPr marL="266700" indent="-266700">
              <a:buSzPct val="85000"/>
              <a:buFont typeface="Yesteryear" panose="03020802040607070802" pitchFamily="66" charset="0"/>
              <a:buChar char="▼"/>
            </a:pPr>
            <a:r>
              <a:rPr lang="hu-HU" dirty="0">
                <a:cs typeface="Rubik"/>
              </a:rPr>
              <a:t>Fizikailag elkészíthető prototípus topológia elkészítése</a:t>
            </a:r>
            <a:endParaRPr lang="hu-HU" dirty="0"/>
          </a:p>
          <a:p>
            <a:pPr marL="266700" indent="-266700">
              <a:buSzPct val="85000"/>
              <a:buFont typeface="Yesteryear" panose="03020802040607070802" pitchFamily="66" charset="0"/>
              <a:buChar char="▼"/>
            </a:pPr>
            <a:r>
              <a:rPr lang="hu-HU" dirty="0"/>
              <a:t>Fizikai prototípus elkészítése</a:t>
            </a:r>
          </a:p>
          <a:p>
            <a:pPr marL="266700" indent="-266700">
              <a:buSzPct val="85000"/>
              <a:buFont typeface="Yesteryear" panose="03020802040607070802" pitchFamily="66" charset="0"/>
              <a:buChar char="▼"/>
            </a:pPr>
            <a:r>
              <a:rPr lang="hu-HU" dirty="0"/>
              <a:t>Tesztelési dokumentáció elkészítése</a:t>
            </a:r>
          </a:p>
          <a:p>
            <a:pPr marL="266700" indent="-266700">
              <a:buSzPct val="85000"/>
              <a:buFont typeface="Yesteryear" panose="03020802040607070802" pitchFamily="66" charset="0"/>
              <a:buChar char="▼"/>
            </a:pPr>
            <a:r>
              <a:rPr lang="hu-HU" dirty="0"/>
              <a:t>Videó elkészítése</a:t>
            </a:r>
          </a:p>
        </p:txBody>
      </p:sp>
    </p:spTree>
    <p:extLst>
      <p:ext uri="{BB962C8B-B14F-4D97-AF65-F5344CB8AC3E}">
        <p14:creationId xmlns:p14="http://schemas.microsoft.com/office/powerpoint/2010/main" val="920496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2">
                                            <p:txEl>
                                              <p:pRg st="0" end="0"/>
                                            </p:txEl>
                                          </p:spTgt>
                                        </p:tgtEl>
                                        <p:attrNameLst>
                                          <p:attrName>style.visibility</p:attrName>
                                        </p:attrNameLst>
                                      </p:cBhvr>
                                      <p:to>
                                        <p:strVal val="visible"/>
                                      </p:to>
                                    </p:set>
                                    <p:animEffect transition="in" filter="fade">
                                      <p:cBhvr>
                                        <p:cTn id="16" dur="750"/>
                                        <p:tgtEl>
                                          <p:spTgt spid="42">
                                            <p:txEl>
                                              <p:pRg st="0" end="0"/>
                                            </p:txEl>
                                          </p:spTgt>
                                        </p:tgtEl>
                                      </p:cBhvr>
                                    </p:animEffect>
                                  </p:childTnLst>
                                </p:cTn>
                              </p:par>
                            </p:childTnLst>
                          </p:cTn>
                        </p:par>
                        <p:par>
                          <p:cTn id="17" fill="hold">
                            <p:stCondLst>
                              <p:cond delay="750"/>
                            </p:stCondLst>
                            <p:childTnLst>
                              <p:par>
                                <p:cTn id="18" presetID="2" presetClass="entr" presetSubtype="4" decel="100000" fill="hold" nodeType="afterEffect">
                                  <p:stCondLst>
                                    <p:cond delay="0"/>
                                  </p:stCondLst>
                                  <p:childTnLst>
                                    <p:set>
                                      <p:cBhvr>
                                        <p:cTn id="19" dur="1" fill="hold">
                                          <p:stCondLst>
                                            <p:cond delay="0"/>
                                          </p:stCondLst>
                                        </p:cTn>
                                        <p:tgtEl>
                                          <p:spTgt spid="42">
                                            <p:txEl>
                                              <p:pRg st="1" end="1"/>
                                            </p:txEl>
                                          </p:spTgt>
                                        </p:tgtEl>
                                        <p:attrNameLst>
                                          <p:attrName>style.visibility</p:attrName>
                                        </p:attrNameLst>
                                      </p:cBhvr>
                                      <p:to>
                                        <p:strVal val="visible"/>
                                      </p:to>
                                    </p:set>
                                    <p:anim calcmode="lin" valueType="num">
                                      <p:cBhvr additive="base">
                                        <p:cTn id="20"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decel="100000" fill="hold" nodeType="clickEffect">
                                  <p:stCondLst>
                                    <p:cond delay="0"/>
                                  </p:stCondLst>
                                  <p:childTnLst>
                                    <p:set>
                                      <p:cBhvr>
                                        <p:cTn id="25" dur="1" fill="hold">
                                          <p:stCondLst>
                                            <p:cond delay="0"/>
                                          </p:stCondLst>
                                        </p:cTn>
                                        <p:tgtEl>
                                          <p:spTgt spid="42">
                                            <p:txEl>
                                              <p:pRg st="2" end="2"/>
                                            </p:txEl>
                                          </p:spTgt>
                                        </p:tgtEl>
                                        <p:attrNameLst>
                                          <p:attrName>style.visibility</p:attrName>
                                        </p:attrNameLst>
                                      </p:cBhvr>
                                      <p:to>
                                        <p:strVal val="visible"/>
                                      </p:to>
                                    </p:set>
                                    <p:anim calcmode="lin" valueType="num">
                                      <p:cBhvr additive="base">
                                        <p:cTn id="26"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decel="100000" fill="hold" nodeType="clickEffect">
                                  <p:stCondLst>
                                    <p:cond delay="0"/>
                                  </p:stCondLst>
                                  <p:childTnLst>
                                    <p:set>
                                      <p:cBhvr>
                                        <p:cTn id="31" dur="1" fill="hold">
                                          <p:stCondLst>
                                            <p:cond delay="0"/>
                                          </p:stCondLst>
                                        </p:cTn>
                                        <p:tgtEl>
                                          <p:spTgt spid="42">
                                            <p:txEl>
                                              <p:pRg st="3" end="3"/>
                                            </p:txEl>
                                          </p:spTgt>
                                        </p:tgtEl>
                                        <p:attrNameLst>
                                          <p:attrName>style.visibility</p:attrName>
                                        </p:attrNameLst>
                                      </p:cBhvr>
                                      <p:to>
                                        <p:strVal val="visible"/>
                                      </p:to>
                                    </p:set>
                                    <p:anim calcmode="lin" valueType="num">
                                      <p:cBhvr additive="base">
                                        <p:cTn id="32"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decel="100000" fill="hold" nodeType="clickEffect">
                                  <p:stCondLst>
                                    <p:cond delay="0"/>
                                  </p:stCondLst>
                                  <p:childTnLst>
                                    <p:set>
                                      <p:cBhvr>
                                        <p:cTn id="37" dur="1" fill="hold">
                                          <p:stCondLst>
                                            <p:cond delay="0"/>
                                          </p:stCondLst>
                                        </p:cTn>
                                        <p:tgtEl>
                                          <p:spTgt spid="42">
                                            <p:txEl>
                                              <p:pRg st="4" end="4"/>
                                            </p:txEl>
                                          </p:spTgt>
                                        </p:tgtEl>
                                        <p:attrNameLst>
                                          <p:attrName>style.visibility</p:attrName>
                                        </p:attrNameLst>
                                      </p:cBhvr>
                                      <p:to>
                                        <p:strVal val="visible"/>
                                      </p:to>
                                    </p:set>
                                    <p:anim calcmode="lin" valueType="num">
                                      <p:cBhvr additive="base">
                                        <p:cTn id="38"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decel="100000" fill="hold" nodeType="clickEffect">
                                  <p:stCondLst>
                                    <p:cond delay="0"/>
                                  </p:stCondLst>
                                  <p:childTnLst>
                                    <p:set>
                                      <p:cBhvr>
                                        <p:cTn id="43" dur="1" fill="hold">
                                          <p:stCondLst>
                                            <p:cond delay="0"/>
                                          </p:stCondLst>
                                        </p:cTn>
                                        <p:tgtEl>
                                          <p:spTgt spid="42">
                                            <p:txEl>
                                              <p:pRg st="5" end="5"/>
                                            </p:txEl>
                                          </p:spTgt>
                                        </p:tgtEl>
                                        <p:attrNameLst>
                                          <p:attrName>style.visibility</p:attrName>
                                        </p:attrNameLst>
                                      </p:cBhvr>
                                      <p:to>
                                        <p:strVal val="visible"/>
                                      </p:to>
                                    </p:set>
                                    <p:anim calcmode="lin" valueType="num">
                                      <p:cBhvr additive="base">
                                        <p:cTn id="44" dur="500" fill="hold"/>
                                        <p:tgtEl>
                                          <p:spTgt spid="42">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decel="100000" fill="hold" nodeType="clickEffect">
                                  <p:stCondLst>
                                    <p:cond delay="0"/>
                                  </p:stCondLst>
                                  <p:childTnLst>
                                    <p:set>
                                      <p:cBhvr>
                                        <p:cTn id="49" dur="1" fill="hold">
                                          <p:stCondLst>
                                            <p:cond delay="0"/>
                                          </p:stCondLst>
                                        </p:cTn>
                                        <p:tgtEl>
                                          <p:spTgt spid="42">
                                            <p:txEl>
                                              <p:pRg st="6" end="6"/>
                                            </p:txEl>
                                          </p:spTgt>
                                        </p:tgtEl>
                                        <p:attrNameLst>
                                          <p:attrName>style.visibility</p:attrName>
                                        </p:attrNameLst>
                                      </p:cBhvr>
                                      <p:to>
                                        <p:strVal val="visible"/>
                                      </p:to>
                                    </p:set>
                                    <p:anim calcmode="lin" valueType="num">
                                      <p:cBhvr additive="base">
                                        <p:cTn id="50" dur="500" fill="hold"/>
                                        <p:tgtEl>
                                          <p:spTgt spid="42">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decel="100000" fill="hold" nodeType="clickEffect">
                                  <p:stCondLst>
                                    <p:cond delay="0"/>
                                  </p:stCondLst>
                                  <p:childTnLst>
                                    <p:set>
                                      <p:cBhvr>
                                        <p:cTn id="55" dur="1" fill="hold">
                                          <p:stCondLst>
                                            <p:cond delay="0"/>
                                          </p:stCondLst>
                                        </p:cTn>
                                        <p:tgtEl>
                                          <p:spTgt spid="42">
                                            <p:txEl>
                                              <p:pRg st="7" end="7"/>
                                            </p:txEl>
                                          </p:spTgt>
                                        </p:tgtEl>
                                        <p:attrNameLst>
                                          <p:attrName>style.visibility</p:attrName>
                                        </p:attrNameLst>
                                      </p:cBhvr>
                                      <p:to>
                                        <p:strVal val="visible"/>
                                      </p:to>
                                    </p:set>
                                    <p:anim calcmode="lin" valueType="num">
                                      <p:cBhvr additive="base">
                                        <p:cTn id="56" dur="500" fill="hold"/>
                                        <p:tgtEl>
                                          <p:spTgt spid="42">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decel="100000" fill="hold" nodeType="clickEffect">
                                  <p:stCondLst>
                                    <p:cond delay="0"/>
                                  </p:stCondLst>
                                  <p:childTnLst>
                                    <p:set>
                                      <p:cBhvr>
                                        <p:cTn id="61" dur="1" fill="hold">
                                          <p:stCondLst>
                                            <p:cond delay="0"/>
                                          </p:stCondLst>
                                        </p:cTn>
                                        <p:tgtEl>
                                          <p:spTgt spid="42">
                                            <p:txEl>
                                              <p:pRg st="8" end="8"/>
                                            </p:txEl>
                                          </p:spTgt>
                                        </p:tgtEl>
                                        <p:attrNameLst>
                                          <p:attrName>style.visibility</p:attrName>
                                        </p:attrNameLst>
                                      </p:cBhvr>
                                      <p:to>
                                        <p:strVal val="visible"/>
                                      </p:to>
                                    </p:set>
                                    <p:anim calcmode="lin" valueType="num">
                                      <p:cBhvr additive="base">
                                        <p:cTn id="62" dur="500" fill="hold"/>
                                        <p:tgtEl>
                                          <p:spTgt spid="42">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028B1B1-598E-CEA1-2EED-84D2D6812B2E}"/>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43"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45" name="Group 44">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46" name="Oval 45">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47" name="Freeform: Shape 46">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48" name="Freeform: Shape 47">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49" name="Freeform: Shape 48">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hu-HU" noProof="0"/>
            </a:p>
          </p:txBody>
        </p:sp>
        <p:sp>
          <p:nvSpPr>
            <p:cNvPr id="50"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hu-HU" noProof="0"/>
            </a:p>
          </p:txBody>
        </p:sp>
      </p:grpSp>
      <p:sp>
        <p:nvSpPr>
          <p:cNvPr id="5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useBgFill="1">
        <p:nvSpPr>
          <p:cNvPr id="54" name="Background Fill">
            <a:extLst>
              <a:ext uri="{FF2B5EF4-FFF2-40B4-BE49-F238E27FC236}">
                <a16:creationId xmlns:a16="http://schemas.microsoft.com/office/drawing/2014/main" id="{B43F8043-C799-466F-8C9B-9AB1ADB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56" name="Color Fill">
            <a:extLst>
              <a:ext uri="{FF2B5EF4-FFF2-40B4-BE49-F238E27FC236}">
                <a16:creationId xmlns:a16="http://schemas.microsoft.com/office/drawing/2014/main" id="{E2539269-A988-4404-9F15-456795083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58" name="Group 57">
            <a:extLst>
              <a:ext uri="{FF2B5EF4-FFF2-40B4-BE49-F238E27FC236}">
                <a16:creationId xmlns:a16="http://schemas.microsoft.com/office/drawing/2014/main" id="{E606F529-CD5D-4778-9EFF-539782DE4A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27"/>
            <a:ext cx="12192000" cy="6861227"/>
            <a:chOff x="0" y="-3227"/>
            <a:chExt cx="12192000" cy="6861227"/>
          </a:xfrm>
        </p:grpSpPr>
        <p:sp>
          <p:nvSpPr>
            <p:cNvPr id="59" name="Oval 58">
              <a:extLst>
                <a:ext uri="{FF2B5EF4-FFF2-40B4-BE49-F238E27FC236}">
                  <a16:creationId xmlns:a16="http://schemas.microsoft.com/office/drawing/2014/main" id="{A3DD05D7-729A-4FEE-8BAE-4DF76A86D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58790" y="124188"/>
              <a:ext cx="215755" cy="215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60" name="Oval 59">
              <a:extLst>
                <a:ext uri="{FF2B5EF4-FFF2-40B4-BE49-F238E27FC236}">
                  <a16:creationId xmlns:a16="http://schemas.microsoft.com/office/drawing/2014/main" id="{26A34F10-25C0-4696-A77E-D08B72EA7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9553" y="2866365"/>
              <a:ext cx="697984" cy="697984"/>
            </a:xfrm>
            <a:prstGeom prst="ellipse">
              <a:avLst/>
            </a:prstGeom>
            <a:solidFill>
              <a:schemeClr val="accent1">
                <a:alpha val="65000"/>
              </a:schemeClr>
            </a:solidFill>
            <a:ln w="9331" cap="flat">
              <a:noFill/>
              <a:prstDash val="solid"/>
              <a:miter/>
            </a:ln>
          </p:spPr>
          <p:txBody>
            <a:bodyPr rtlCol="0" anchor="ctr"/>
            <a:lstStyle/>
            <a:p>
              <a:endParaRPr lang="hu-HU" noProof="0"/>
            </a:p>
          </p:txBody>
        </p:sp>
        <p:sp>
          <p:nvSpPr>
            <p:cNvPr id="61" name="Oval 60">
              <a:extLst>
                <a:ext uri="{FF2B5EF4-FFF2-40B4-BE49-F238E27FC236}">
                  <a16:creationId xmlns:a16="http://schemas.microsoft.com/office/drawing/2014/main" id="{1CF4D24D-08A4-4D2F-9911-46A2D17E6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134" y="3762066"/>
              <a:ext cx="230192" cy="230191"/>
            </a:xfrm>
            <a:prstGeom prst="ellipse">
              <a:avLst/>
            </a:prstGeom>
            <a:solidFill>
              <a:schemeClr val="accent4">
                <a:lumMod val="20000"/>
                <a:lumOff val="80000"/>
                <a:alpha val="60000"/>
              </a:schemeClr>
            </a:solidFill>
            <a:ln w="9331" cap="flat">
              <a:noFill/>
              <a:prstDash val="solid"/>
              <a:miter/>
            </a:ln>
          </p:spPr>
          <p:txBody>
            <a:bodyPr rtlCol="0" anchor="ctr"/>
            <a:lstStyle/>
            <a:p>
              <a:endParaRPr lang="hu-HU" noProof="0">
                <a:solidFill>
                  <a:schemeClr val="tx1"/>
                </a:solidFill>
              </a:endParaRPr>
            </a:p>
          </p:txBody>
        </p:sp>
        <p:sp>
          <p:nvSpPr>
            <p:cNvPr id="62" name="Graphic 9">
              <a:extLst>
                <a:ext uri="{FF2B5EF4-FFF2-40B4-BE49-F238E27FC236}">
                  <a16:creationId xmlns:a16="http://schemas.microsoft.com/office/drawing/2014/main" id="{A60E1FF2-EE91-4C0C-914A-262F36E1E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451544" y="-3227"/>
              <a:ext cx="2740456" cy="274045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hu-HU" noProof="0"/>
            </a:p>
          </p:txBody>
        </p:sp>
        <p:sp>
          <p:nvSpPr>
            <p:cNvPr id="63" name="Graphic 9">
              <a:extLst>
                <a:ext uri="{FF2B5EF4-FFF2-40B4-BE49-F238E27FC236}">
                  <a16:creationId xmlns:a16="http://schemas.microsoft.com/office/drawing/2014/main" id="{8B579174-67A2-4DA2-8E51-013AFF86C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21871" y="163409"/>
              <a:ext cx="2387894" cy="238789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hu-HU" noProof="0"/>
            </a:p>
          </p:txBody>
        </p:sp>
        <p:sp>
          <p:nvSpPr>
            <p:cNvPr id="64" name="Freeform: Shape 63">
              <a:extLst>
                <a:ext uri="{FF2B5EF4-FFF2-40B4-BE49-F238E27FC236}">
                  <a16:creationId xmlns:a16="http://schemas.microsoft.com/office/drawing/2014/main" id="{86CAC630-4D61-4D13-88B3-734086C50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060" y="599153"/>
              <a:ext cx="823413" cy="1000074"/>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hu-HU" noProof="0"/>
            </a:p>
          </p:txBody>
        </p:sp>
        <p:sp>
          <p:nvSpPr>
            <p:cNvPr id="65" name="Freeform: Shape 64">
              <a:extLst>
                <a:ext uri="{FF2B5EF4-FFF2-40B4-BE49-F238E27FC236}">
                  <a16:creationId xmlns:a16="http://schemas.microsoft.com/office/drawing/2014/main" id="{279CE322-CC11-442C-A018-DE4477110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03403"/>
              <a:ext cx="1715504" cy="2954597"/>
            </a:xfrm>
            <a:custGeom>
              <a:avLst/>
              <a:gdLst>
                <a:gd name="connsiteX0" fmla="*/ 0 w 2429360"/>
                <a:gd name="connsiteY0" fmla="*/ 0 h 4184064"/>
                <a:gd name="connsiteX1" fmla="*/ 329124 w 2429360"/>
                <a:gd name="connsiteY1" fmla="*/ 0 h 4184064"/>
                <a:gd name="connsiteX2" fmla="*/ 2429360 w 2429360"/>
                <a:gd name="connsiteY2" fmla="*/ 2100236 h 4184064"/>
                <a:gd name="connsiteX3" fmla="*/ 2429360 w 2429360"/>
                <a:gd name="connsiteY3" fmla="*/ 4184064 h 4184064"/>
                <a:gd name="connsiteX4" fmla="*/ 132331 w 2429360"/>
                <a:gd name="connsiteY4" fmla="*/ 4184064 h 4184064"/>
                <a:gd name="connsiteX5" fmla="*/ 120545 w 2429360"/>
                <a:gd name="connsiteY5" fmla="*/ 4183469 h 4184064"/>
                <a:gd name="connsiteX6" fmla="*/ 0 w 2429360"/>
                <a:gd name="connsiteY6" fmla="*/ 4165072 h 418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360" h="4184064">
                  <a:moveTo>
                    <a:pt x="0" y="0"/>
                  </a:moveTo>
                  <a:lnTo>
                    <a:pt x="329124" y="0"/>
                  </a:lnTo>
                  <a:cubicBezTo>
                    <a:pt x="1489065" y="0"/>
                    <a:pt x="2429360" y="940295"/>
                    <a:pt x="2429360" y="2100236"/>
                  </a:cubicBezTo>
                  <a:lnTo>
                    <a:pt x="2429360" y="4184064"/>
                  </a:lnTo>
                  <a:lnTo>
                    <a:pt x="132331" y="4184064"/>
                  </a:lnTo>
                  <a:lnTo>
                    <a:pt x="120545" y="4183469"/>
                  </a:lnTo>
                  <a:lnTo>
                    <a:pt x="0" y="4165072"/>
                  </a:lnTo>
                  <a:close/>
                </a:path>
              </a:pathLst>
            </a:custGeom>
            <a:solidFill>
              <a:schemeClr val="accent1">
                <a:alpha val="60000"/>
              </a:schemeClr>
            </a:solidFill>
            <a:ln w="9331" cap="flat">
              <a:noFill/>
              <a:prstDash val="solid"/>
              <a:miter/>
            </a:ln>
          </p:spPr>
          <p:txBody>
            <a:bodyPr rtlCol="0" anchor="ctr"/>
            <a:lstStyle/>
            <a:p>
              <a:endParaRPr lang="hu-HU" noProof="0"/>
            </a:p>
          </p:txBody>
        </p:sp>
        <p:sp>
          <p:nvSpPr>
            <p:cNvPr id="66" name="Freeform: Shape 65">
              <a:extLst>
                <a:ext uri="{FF2B5EF4-FFF2-40B4-BE49-F238E27FC236}">
                  <a16:creationId xmlns:a16="http://schemas.microsoft.com/office/drawing/2014/main" id="{00BCD36D-87B5-4011-9D23-FE2BB6828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168300"/>
              <a:ext cx="1533337" cy="2555470"/>
            </a:xfrm>
            <a:custGeom>
              <a:avLst/>
              <a:gdLst>
                <a:gd name="connsiteX0" fmla="*/ 0 w 1986804"/>
                <a:gd name="connsiteY0" fmla="*/ 0 h 2902159"/>
                <a:gd name="connsiteX1" fmla="*/ 533594 w 1986804"/>
                <a:gd name="connsiteY1" fmla="*/ 0 h 2902159"/>
                <a:gd name="connsiteX2" fmla="*/ 1986804 w 1986804"/>
                <a:gd name="connsiteY2" fmla="*/ 1453211 h 2902159"/>
                <a:gd name="connsiteX3" fmla="*/ 1986804 w 1986804"/>
                <a:gd name="connsiteY3" fmla="*/ 2902159 h 2902159"/>
                <a:gd name="connsiteX4" fmla="*/ 537856 w 1986804"/>
                <a:gd name="connsiteY4" fmla="*/ 2902159 h 2902159"/>
                <a:gd name="connsiteX5" fmla="*/ 105713 w 1986804"/>
                <a:gd name="connsiteY5" fmla="*/ 2836826 h 2902159"/>
                <a:gd name="connsiteX6" fmla="*/ 0 w 1986804"/>
                <a:gd name="connsiteY6" fmla="*/ 2798136 h 290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804" h="2902159">
                  <a:moveTo>
                    <a:pt x="0" y="0"/>
                  </a:moveTo>
                  <a:lnTo>
                    <a:pt x="533594" y="0"/>
                  </a:lnTo>
                  <a:cubicBezTo>
                    <a:pt x="1336188" y="0"/>
                    <a:pt x="1986804" y="650616"/>
                    <a:pt x="1986804" y="1453211"/>
                  </a:cubicBezTo>
                  <a:lnTo>
                    <a:pt x="1986804" y="2902159"/>
                  </a:lnTo>
                  <a:lnTo>
                    <a:pt x="537856" y="2902159"/>
                  </a:lnTo>
                  <a:cubicBezTo>
                    <a:pt x="387370" y="2902159"/>
                    <a:pt x="242226" y="2879286"/>
                    <a:pt x="105713" y="2836826"/>
                  </a:cubicBezTo>
                  <a:lnTo>
                    <a:pt x="0" y="279813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hu-HU" noProof="0"/>
            </a:p>
          </p:txBody>
        </p:sp>
        <p:sp>
          <p:nvSpPr>
            <p:cNvPr id="67" name="Freeform: Shape 66">
              <a:extLst>
                <a:ext uri="{FF2B5EF4-FFF2-40B4-BE49-F238E27FC236}">
                  <a16:creationId xmlns:a16="http://schemas.microsoft.com/office/drawing/2014/main" id="{829659E5-874B-44E0-BE0A-B8409AF8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85047" y="4685933"/>
              <a:ext cx="2406953" cy="2172067"/>
            </a:xfrm>
            <a:custGeom>
              <a:avLst/>
              <a:gdLst>
                <a:gd name="connsiteX0" fmla="*/ 1229573 w 2406953"/>
                <a:gd name="connsiteY0" fmla="*/ 0 h 2172067"/>
                <a:gd name="connsiteX1" fmla="*/ 2406313 w 2406953"/>
                <a:gd name="connsiteY1" fmla="*/ 1496275 h 2172067"/>
                <a:gd name="connsiteX2" fmla="*/ 2406953 w 2406953"/>
                <a:gd name="connsiteY2" fmla="*/ 1499327 h 2172067"/>
                <a:gd name="connsiteX3" fmla="*/ 2406953 w 2406953"/>
                <a:gd name="connsiteY3" fmla="*/ 2172067 h 2172067"/>
                <a:gd name="connsiteX4" fmla="*/ 36154 w 2406953"/>
                <a:gd name="connsiteY4" fmla="*/ 2172067 h 2172067"/>
                <a:gd name="connsiteX5" fmla="*/ 13809 w 2406953"/>
                <a:gd name="connsiteY5" fmla="*/ 2065529 h 2172067"/>
                <a:gd name="connsiteX6" fmla="*/ 0 w 2406953"/>
                <a:gd name="connsiteY6" fmla="*/ 1873933 h 2172067"/>
                <a:gd name="connsiteX7" fmla="*/ 1229573 w 2406953"/>
                <a:gd name="connsiteY7" fmla="*/ 0 h 21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953" h="2172067">
                  <a:moveTo>
                    <a:pt x="1229573" y="0"/>
                  </a:moveTo>
                  <a:cubicBezTo>
                    <a:pt x="1229573" y="0"/>
                    <a:pt x="2170965" y="642363"/>
                    <a:pt x="2406313" y="1496275"/>
                  </a:cubicBezTo>
                  <a:lnTo>
                    <a:pt x="2406953" y="1499327"/>
                  </a:lnTo>
                  <a:lnTo>
                    <a:pt x="2406953" y="2172067"/>
                  </a:lnTo>
                  <a:lnTo>
                    <a:pt x="36154" y="2172067"/>
                  </a:lnTo>
                  <a:lnTo>
                    <a:pt x="13809" y="2065529"/>
                  </a:lnTo>
                  <a:cubicBezTo>
                    <a:pt x="4803" y="2002533"/>
                    <a:pt x="0" y="1938616"/>
                    <a:pt x="0" y="1873933"/>
                  </a:cubicBezTo>
                  <a:cubicBezTo>
                    <a:pt x="0" y="839004"/>
                    <a:pt x="1229573" y="0"/>
                    <a:pt x="1229573" y="0"/>
                  </a:cubicBezTo>
                  <a:close/>
                </a:path>
              </a:pathLst>
            </a:custGeom>
            <a:solidFill>
              <a:schemeClr val="accent1">
                <a:lumMod val="75000"/>
                <a:alpha val="65000"/>
              </a:schemeClr>
            </a:solidFill>
            <a:ln w="9331" cap="flat">
              <a:noFill/>
              <a:prstDash val="solid"/>
              <a:miter/>
            </a:ln>
          </p:spPr>
          <p:txBody>
            <a:bodyPr rtlCol="0" anchor="ctr"/>
            <a:lstStyle/>
            <a:p>
              <a:endParaRPr lang="hu-HU" noProof="0"/>
            </a:p>
          </p:txBody>
        </p:sp>
      </p:grpSp>
      <p:sp>
        <p:nvSpPr>
          <p:cNvPr id="69" name="Texture">
            <a:extLst>
              <a:ext uri="{FF2B5EF4-FFF2-40B4-BE49-F238E27FC236}">
                <a16:creationId xmlns:a16="http://schemas.microsoft.com/office/drawing/2014/main" id="{805817B5-27FE-455C-B285-B97D53E1E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3F88C282-DC35-2577-C383-1CD89415F868}"/>
              </a:ext>
            </a:extLst>
          </p:cNvPr>
          <p:cNvSpPr>
            <a:spLocks noGrp="1"/>
          </p:cNvSpPr>
          <p:nvPr>
            <p:ph type="title"/>
          </p:nvPr>
        </p:nvSpPr>
        <p:spPr>
          <a:xfrm>
            <a:off x="1693395" y="2995641"/>
            <a:ext cx="8809707" cy="870942"/>
          </a:xfrm>
        </p:spPr>
        <p:txBody>
          <a:bodyPr vert="horz" lIns="91440" tIns="45720" rIns="91440" bIns="45720" rtlCol="0" anchor="b">
            <a:normAutofit/>
          </a:bodyPr>
          <a:lstStyle/>
          <a:p>
            <a:pPr algn="ctr"/>
            <a:r>
              <a:rPr lang="hu-HU" b="1" noProof="0"/>
              <a:t>Köszönjük a figyelmet!</a:t>
            </a:r>
          </a:p>
        </p:txBody>
      </p:sp>
    </p:spTree>
    <p:extLst>
      <p:ext uri="{BB962C8B-B14F-4D97-AF65-F5344CB8AC3E}">
        <p14:creationId xmlns:p14="http://schemas.microsoft.com/office/powerpoint/2010/main" val="47804998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35"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36" name="Group 35">
            <a:extLst>
              <a:ext uri="{FF2B5EF4-FFF2-40B4-BE49-F238E27FC236}">
                <a16:creationId xmlns:a16="http://schemas.microsoft.com/office/drawing/2014/main" id="{C7DC96D6-0134-4EA3-8B0A-6A255D6BD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78029" y="199915"/>
            <a:ext cx="2948860" cy="6658085"/>
            <a:chOff x="9078029" y="199915"/>
            <a:chExt cx="2948860" cy="6658085"/>
          </a:xfrm>
        </p:grpSpPr>
        <p:sp>
          <p:nvSpPr>
            <p:cNvPr id="37" name="Oval 36">
              <a:extLst>
                <a:ext uri="{FF2B5EF4-FFF2-40B4-BE49-F238E27FC236}">
                  <a16:creationId xmlns:a16="http://schemas.microsoft.com/office/drawing/2014/main" id="{FA484B57-E0AB-40D7-94A9-A329991EB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96665" y="199915"/>
              <a:ext cx="491650" cy="491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noProof="0"/>
            </a:p>
          </p:txBody>
        </p:sp>
        <p:sp>
          <p:nvSpPr>
            <p:cNvPr id="38" name="Graphic 9">
              <a:extLst>
                <a:ext uri="{FF2B5EF4-FFF2-40B4-BE49-F238E27FC236}">
                  <a16:creationId xmlns:a16="http://schemas.microsoft.com/office/drawing/2014/main" id="{3E75AC37-AB18-487B-8182-38DE4F4C9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86126" y="3917237"/>
              <a:ext cx="2932666" cy="294885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hu-HU" noProof="0"/>
            </a:p>
          </p:txBody>
        </p:sp>
        <p:sp>
          <p:nvSpPr>
            <p:cNvPr id="39" name="Graphic 9">
              <a:extLst>
                <a:ext uri="{FF2B5EF4-FFF2-40B4-BE49-F238E27FC236}">
                  <a16:creationId xmlns:a16="http://schemas.microsoft.com/office/drawing/2014/main" id="{3D5AE2D9-14F3-4498-A3C2-0E524427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78030" y="891480"/>
              <a:ext cx="2948859" cy="294885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75000"/>
                </a:schemeClr>
              </a:fgClr>
              <a:bgClr>
                <a:schemeClr val="accent4">
                  <a:lumMod val="60000"/>
                  <a:lumOff val="40000"/>
                </a:schemeClr>
              </a:bgClr>
            </a:pattFill>
            <a:ln w="9525" cap="flat">
              <a:noFill/>
              <a:prstDash val="solid"/>
              <a:miter/>
            </a:ln>
          </p:spPr>
          <p:txBody>
            <a:bodyPr rtlCol="0" anchor="ctr"/>
            <a:lstStyle/>
            <a:p>
              <a:endParaRPr lang="hu-HU" noProof="0"/>
            </a:p>
          </p:txBody>
        </p:sp>
        <p:sp>
          <p:nvSpPr>
            <p:cNvPr id="40" name="Oval 39">
              <a:extLst>
                <a:ext uri="{FF2B5EF4-FFF2-40B4-BE49-F238E27FC236}">
                  <a16:creationId xmlns:a16="http://schemas.microsoft.com/office/drawing/2014/main" id="{DC281A9A-F165-4FAE-B7EE-3DCDA7D62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63633" y="3793556"/>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hu-HU" noProof="0">
                <a:solidFill>
                  <a:schemeClr val="tx1"/>
                </a:solidFill>
              </a:endParaRPr>
            </a:p>
          </p:txBody>
        </p:sp>
      </p:grpSp>
      <p:sp>
        <p:nvSpPr>
          <p:cNvPr id="41"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lIns="0" rIns="0" rtlCol="0" anchor="ctr"/>
          <a:lstStyle/>
          <a:p>
            <a:endParaRPr lang="hu-HU" noProof="0"/>
          </a:p>
        </p:txBody>
      </p:sp>
      <p:sp>
        <p:nvSpPr>
          <p:cNvPr id="2" name="Title 1">
            <a:extLst>
              <a:ext uri="{FF2B5EF4-FFF2-40B4-BE49-F238E27FC236}">
                <a16:creationId xmlns:a16="http://schemas.microsoft.com/office/drawing/2014/main" id="{0D733CFF-E317-119F-8A34-7990B7FDDB44}"/>
              </a:ext>
            </a:extLst>
          </p:cNvPr>
          <p:cNvSpPr>
            <a:spLocks noGrp="1"/>
          </p:cNvSpPr>
          <p:nvPr>
            <p:ph type="title"/>
          </p:nvPr>
        </p:nvSpPr>
        <p:spPr>
          <a:xfrm>
            <a:off x="457200" y="668049"/>
            <a:ext cx="3298723" cy="1325563"/>
          </a:xfrm>
        </p:spPr>
        <p:txBody>
          <a:bodyPr>
            <a:normAutofit/>
          </a:bodyPr>
          <a:lstStyle/>
          <a:p>
            <a:r>
              <a:rPr lang="hu-HU" noProof="0">
                <a:cs typeface="Rubik"/>
              </a:rPr>
              <a:t>A megbízás</a:t>
            </a:r>
          </a:p>
        </p:txBody>
      </p:sp>
      <p:sp>
        <p:nvSpPr>
          <p:cNvPr id="42" name="Content Placeholder 2">
            <a:extLst>
              <a:ext uri="{FF2B5EF4-FFF2-40B4-BE49-F238E27FC236}">
                <a16:creationId xmlns:a16="http://schemas.microsoft.com/office/drawing/2014/main" id="{2EF06550-BA11-A68C-8A07-43E2522238CE}"/>
              </a:ext>
            </a:extLst>
          </p:cNvPr>
          <p:cNvSpPr>
            <a:spLocks noGrp="1"/>
          </p:cNvSpPr>
          <p:nvPr>
            <p:ph idx="1"/>
          </p:nvPr>
        </p:nvSpPr>
        <p:spPr>
          <a:xfrm>
            <a:off x="457200" y="2096713"/>
            <a:ext cx="7685037" cy="4080250"/>
          </a:xfrm>
        </p:spPr>
        <p:txBody>
          <a:bodyPr vert="horz" lIns="91440" tIns="45720" rIns="91440" bIns="45720" rtlCol="0">
            <a:normAutofit/>
          </a:bodyPr>
          <a:lstStyle/>
          <a:p>
            <a:r>
              <a:rPr lang="hu-HU" noProof="0">
                <a:cs typeface="Rubik"/>
              </a:rPr>
              <a:t>Budapesti könyvtárhálózat</a:t>
            </a:r>
          </a:p>
          <a:p>
            <a:r>
              <a:rPr lang="hu-HU" noProof="0">
                <a:cs typeface="Rubik"/>
              </a:rPr>
              <a:t>Központi könyvtár, két tagkönyvtár</a:t>
            </a:r>
          </a:p>
          <a:p>
            <a:r>
              <a:rPr lang="hu-HU" noProof="0">
                <a:cs typeface="Rubik"/>
              </a:rPr>
              <a:t>Biztonság</a:t>
            </a:r>
          </a:p>
          <a:p>
            <a:r>
              <a:rPr lang="hu-HU" noProof="0">
                <a:cs typeface="Rubik"/>
              </a:rPr>
              <a:t>Redundancia</a:t>
            </a:r>
          </a:p>
          <a:p>
            <a:r>
              <a:rPr lang="hu-HU" noProof="0">
                <a:cs typeface="Rubik"/>
              </a:rPr>
              <a:t>Helyi szolgáltatások</a:t>
            </a:r>
          </a:p>
          <a:p>
            <a:pPr lvl="1"/>
            <a:r>
              <a:rPr lang="hu-HU" noProof="0" err="1">
                <a:cs typeface="Rubik"/>
              </a:rPr>
              <a:t>Active</a:t>
            </a:r>
            <a:r>
              <a:rPr lang="hu-HU" noProof="0">
                <a:cs typeface="Rubik"/>
              </a:rPr>
              <a:t> </a:t>
            </a:r>
            <a:r>
              <a:rPr lang="hu-HU" noProof="0" err="1">
                <a:cs typeface="Rubik"/>
              </a:rPr>
              <a:t>Directory</a:t>
            </a:r>
            <a:endParaRPr lang="hu-HU" noProof="0">
              <a:cs typeface="Rubik"/>
            </a:endParaRPr>
          </a:p>
          <a:p>
            <a:pPr lvl="1"/>
            <a:r>
              <a:rPr lang="hu-HU" noProof="0">
                <a:cs typeface="Rubik"/>
              </a:rPr>
              <a:t>Nyomtatómegosztás</a:t>
            </a:r>
          </a:p>
          <a:p>
            <a:endParaRPr lang="hu-HU" noProof="0">
              <a:cs typeface="Rubik"/>
            </a:endParaRPr>
          </a:p>
        </p:txBody>
      </p:sp>
    </p:spTree>
    <p:extLst>
      <p:ext uri="{BB962C8B-B14F-4D97-AF65-F5344CB8AC3E}">
        <p14:creationId xmlns:p14="http://schemas.microsoft.com/office/powerpoint/2010/main" val="233808660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 calcmode="lin" valueType="num">
                                      <p:cBhvr additive="base">
                                        <p:cTn id="1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decel="100000" fill="hold" grpId="0" nodeType="clickEffect">
                                  <p:stCondLst>
                                    <p:cond delay="0"/>
                                  </p:stCondLst>
                                  <p:childTnLst>
                                    <p:set>
                                      <p:cBhvr>
                                        <p:cTn id="17" dur="1" fill="hold">
                                          <p:stCondLst>
                                            <p:cond delay="0"/>
                                          </p:stCondLst>
                                        </p:cTn>
                                        <p:tgtEl>
                                          <p:spTgt spid="42">
                                            <p:txEl>
                                              <p:pRg st="1" end="1"/>
                                            </p:txEl>
                                          </p:spTgt>
                                        </p:tgtEl>
                                        <p:attrNameLst>
                                          <p:attrName>style.visibility</p:attrName>
                                        </p:attrNameLst>
                                      </p:cBhvr>
                                      <p:to>
                                        <p:strVal val="visible"/>
                                      </p:to>
                                    </p:set>
                                    <p:anim calcmode="lin" valueType="num">
                                      <p:cBhvr additive="base">
                                        <p:cTn id="18"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grpId="0" nodeType="clickEffect">
                                  <p:stCondLst>
                                    <p:cond delay="0"/>
                                  </p:stCondLst>
                                  <p:childTnLst>
                                    <p:set>
                                      <p:cBhvr>
                                        <p:cTn id="23" dur="1" fill="hold">
                                          <p:stCondLst>
                                            <p:cond delay="0"/>
                                          </p:stCondLst>
                                        </p:cTn>
                                        <p:tgtEl>
                                          <p:spTgt spid="42">
                                            <p:txEl>
                                              <p:pRg st="2" end="2"/>
                                            </p:txEl>
                                          </p:spTgt>
                                        </p:tgtEl>
                                        <p:attrNameLst>
                                          <p:attrName>style.visibility</p:attrName>
                                        </p:attrNameLst>
                                      </p:cBhvr>
                                      <p:to>
                                        <p:strVal val="visible"/>
                                      </p:to>
                                    </p:set>
                                    <p:anim calcmode="lin" valueType="num">
                                      <p:cBhvr additive="base">
                                        <p:cTn id="24"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grpId="0" nodeType="clickEffect">
                                  <p:stCondLst>
                                    <p:cond delay="0"/>
                                  </p:stCondLst>
                                  <p:childTnLst>
                                    <p:set>
                                      <p:cBhvr>
                                        <p:cTn id="29" dur="1" fill="hold">
                                          <p:stCondLst>
                                            <p:cond delay="0"/>
                                          </p:stCondLst>
                                        </p:cTn>
                                        <p:tgtEl>
                                          <p:spTgt spid="42">
                                            <p:txEl>
                                              <p:pRg st="3" end="3"/>
                                            </p:txEl>
                                          </p:spTgt>
                                        </p:tgtEl>
                                        <p:attrNameLst>
                                          <p:attrName>style.visibility</p:attrName>
                                        </p:attrNameLst>
                                      </p:cBhvr>
                                      <p:to>
                                        <p:strVal val="visible"/>
                                      </p:to>
                                    </p:set>
                                    <p:anim calcmode="lin" valueType="num">
                                      <p:cBhvr additive="base">
                                        <p:cTn id="30"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decel="100000" fill="hold" grpId="0" nodeType="clickEffect">
                                  <p:stCondLst>
                                    <p:cond delay="0"/>
                                  </p:stCondLst>
                                  <p:childTnLst>
                                    <p:set>
                                      <p:cBhvr>
                                        <p:cTn id="35" dur="1" fill="hold">
                                          <p:stCondLst>
                                            <p:cond delay="0"/>
                                          </p:stCondLst>
                                        </p:cTn>
                                        <p:tgtEl>
                                          <p:spTgt spid="42">
                                            <p:txEl>
                                              <p:pRg st="4" end="4"/>
                                            </p:txEl>
                                          </p:spTgt>
                                        </p:tgtEl>
                                        <p:attrNameLst>
                                          <p:attrName>style.visibility</p:attrName>
                                        </p:attrNameLst>
                                      </p:cBhvr>
                                      <p:to>
                                        <p:strVal val="visible"/>
                                      </p:to>
                                    </p:set>
                                    <p:anim calcmode="lin" valueType="num">
                                      <p:cBhvr additive="base">
                                        <p:cTn id="36"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2">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42">
                                            <p:txEl>
                                              <p:pRg st="5" end="5"/>
                                            </p:txEl>
                                          </p:spTgt>
                                        </p:tgtEl>
                                        <p:attrNameLst>
                                          <p:attrName>style.visibility</p:attrName>
                                        </p:attrNameLst>
                                      </p:cBhvr>
                                      <p:to>
                                        <p:strVal val="visible"/>
                                      </p:to>
                                    </p:set>
                                    <p:anim calcmode="lin" valueType="num">
                                      <p:cBhvr additive="base">
                                        <p:cTn id="40" dur="500" fill="hold"/>
                                        <p:tgtEl>
                                          <p:spTgt spid="42">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2">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42">
                                            <p:txEl>
                                              <p:pRg st="6" end="6"/>
                                            </p:txEl>
                                          </p:spTgt>
                                        </p:tgtEl>
                                        <p:attrNameLst>
                                          <p:attrName>style.visibility</p:attrName>
                                        </p:attrNameLst>
                                      </p:cBhvr>
                                      <p:to>
                                        <p:strVal val="visible"/>
                                      </p:to>
                                    </p:set>
                                    <p:anim calcmode="lin" valueType="num">
                                      <p:cBhvr additive="base">
                                        <p:cTn id="44" dur="500" fill="hold"/>
                                        <p:tgtEl>
                                          <p:spTgt spid="42">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0EF2-3D81-1434-2945-0DCB9FFEB50E}"/>
              </a:ext>
            </a:extLst>
          </p:cNvPr>
          <p:cNvSpPr>
            <a:spLocks noGrp="1"/>
          </p:cNvSpPr>
          <p:nvPr>
            <p:ph type="title"/>
          </p:nvPr>
        </p:nvSpPr>
        <p:spPr>
          <a:xfrm>
            <a:off x="457201" y="668049"/>
            <a:ext cx="3338052" cy="1325564"/>
          </a:xfrm>
        </p:spPr>
        <p:txBody>
          <a:bodyPr/>
          <a:lstStyle/>
          <a:p>
            <a:r>
              <a:rPr lang="hu-HU" noProof="0">
                <a:cs typeface="Rubik"/>
              </a:rPr>
              <a:t>Telephelyek</a:t>
            </a:r>
            <a:endParaRPr lang="hu-HU" noProof="0"/>
          </a:p>
        </p:txBody>
      </p:sp>
      <p:sp>
        <p:nvSpPr>
          <p:cNvPr id="3" name="Text Placeholder 2">
            <a:extLst>
              <a:ext uri="{FF2B5EF4-FFF2-40B4-BE49-F238E27FC236}">
                <a16:creationId xmlns:a16="http://schemas.microsoft.com/office/drawing/2014/main" id="{B4B59643-B943-C4DE-CDF5-59BC5079945F}"/>
              </a:ext>
            </a:extLst>
          </p:cNvPr>
          <p:cNvSpPr>
            <a:spLocks noGrp="1"/>
          </p:cNvSpPr>
          <p:nvPr>
            <p:ph type="body" idx="1"/>
          </p:nvPr>
        </p:nvSpPr>
        <p:spPr>
          <a:xfrm>
            <a:off x="4591551" y="2546554"/>
            <a:ext cx="3031427" cy="529386"/>
          </a:xfrm>
        </p:spPr>
        <p:txBody>
          <a:bodyPr/>
          <a:lstStyle/>
          <a:p>
            <a:pPr algn="ctr"/>
            <a:r>
              <a:rPr lang="hu-HU" b="0" noProof="0">
                <a:cs typeface="Rubik"/>
              </a:rPr>
              <a:t>Fővárosi Könyvtár</a:t>
            </a:r>
            <a:endParaRPr lang="hu-HU" b="0" noProof="0"/>
          </a:p>
        </p:txBody>
      </p:sp>
      <p:pic>
        <p:nvPicPr>
          <p:cNvPr id="7" name="Content Placeholder 6" descr="Picture 1411396106, Picture">
            <a:extLst>
              <a:ext uri="{FF2B5EF4-FFF2-40B4-BE49-F238E27FC236}">
                <a16:creationId xmlns:a16="http://schemas.microsoft.com/office/drawing/2014/main" id="{86888A4A-25FD-FDAC-D2AC-0F68EEE85BAA}"/>
              </a:ext>
            </a:extLst>
          </p:cNvPr>
          <p:cNvPicPr>
            <a:picLocks noGrp="1" noChangeAspect="1"/>
          </p:cNvPicPr>
          <p:nvPr>
            <p:ph sz="half" idx="2"/>
          </p:nvPr>
        </p:nvPicPr>
        <p:blipFill>
          <a:blip r:embed="rId3"/>
          <a:stretch>
            <a:fillRect/>
          </a:stretch>
        </p:blipFill>
        <p:spPr>
          <a:xfrm>
            <a:off x="3944530" y="3278149"/>
            <a:ext cx="4342268" cy="2808000"/>
          </a:xfrm>
          <a:prstGeom prst="rect">
            <a:avLst/>
          </a:prstGeom>
          <a:solidFill>
            <a:srgbClr val="FFFFFF">
              <a:shade val="85000"/>
            </a:srgbClr>
          </a:solidFill>
          <a:ln w="28575" cap="sq">
            <a:solidFill>
              <a:srgbClr val="FFFFFF"/>
            </a:solidFill>
            <a:miter lim="800000"/>
          </a:ln>
          <a:effectLst>
            <a:outerShdw blurRad="317500" dist="127000" dir="5400000" algn="t" rotWithShape="0">
              <a:prstClr val="black">
                <a:alpha val="33000"/>
              </a:prstClr>
            </a:outerShdw>
          </a:effectLst>
          <a:scene3d>
            <a:camera prst="orthographicFront"/>
            <a:lightRig rig="twoPt" dir="t">
              <a:rot lat="0" lon="0" rev="7200000"/>
            </a:lightRig>
          </a:scene3d>
          <a:sp3d>
            <a:contourClr>
              <a:srgbClr val="FFFFFF"/>
            </a:contourClr>
          </a:sp3d>
        </p:spPr>
      </p:pic>
      <p:sp>
        <p:nvSpPr>
          <p:cNvPr id="5" name="Text Placeholder 4">
            <a:extLst>
              <a:ext uri="{FF2B5EF4-FFF2-40B4-BE49-F238E27FC236}">
                <a16:creationId xmlns:a16="http://schemas.microsoft.com/office/drawing/2014/main" id="{F280D382-1736-0835-65CD-3B45E0F43214}"/>
              </a:ext>
            </a:extLst>
          </p:cNvPr>
          <p:cNvSpPr>
            <a:spLocks noGrp="1"/>
          </p:cNvSpPr>
          <p:nvPr>
            <p:ph type="body" sz="quarter" idx="3"/>
          </p:nvPr>
        </p:nvSpPr>
        <p:spPr>
          <a:xfrm>
            <a:off x="389939" y="2546554"/>
            <a:ext cx="3074757" cy="529385"/>
          </a:xfrm>
        </p:spPr>
        <p:txBody>
          <a:bodyPr/>
          <a:lstStyle/>
          <a:p>
            <a:pPr algn="ctr"/>
            <a:r>
              <a:rPr lang="hu-HU" b="0" noProof="0">
                <a:cs typeface="Rubik"/>
              </a:rPr>
              <a:t>Körúti Könyvtár</a:t>
            </a:r>
            <a:endParaRPr lang="hu-HU" b="0" noProof="0"/>
          </a:p>
        </p:txBody>
      </p:sp>
      <p:pic>
        <p:nvPicPr>
          <p:cNvPr id="8" name="Content Placeholder 7" descr="Picture 700929137, Picture">
            <a:extLst>
              <a:ext uri="{FF2B5EF4-FFF2-40B4-BE49-F238E27FC236}">
                <a16:creationId xmlns:a16="http://schemas.microsoft.com/office/drawing/2014/main" id="{DF2E14E6-74FA-F076-CC86-6CF15C6B0491}"/>
              </a:ext>
            </a:extLst>
          </p:cNvPr>
          <p:cNvPicPr>
            <a:picLocks noGrp="1" noChangeAspect="1"/>
          </p:cNvPicPr>
          <p:nvPr>
            <p:ph sz="quarter" idx="4"/>
          </p:nvPr>
        </p:nvPicPr>
        <p:blipFill>
          <a:blip r:embed="rId4"/>
          <a:stretch>
            <a:fillRect/>
          </a:stretch>
        </p:blipFill>
        <p:spPr>
          <a:xfrm>
            <a:off x="476750" y="3242149"/>
            <a:ext cx="2880000" cy="2880000"/>
          </a:xfrm>
          <a:effectLst>
            <a:outerShdw blurRad="317500" dist="127000" dir="5400000" algn="t" rotWithShape="0">
              <a:prstClr val="black">
                <a:alpha val="33000"/>
              </a:prstClr>
            </a:outerShdw>
          </a:effectLst>
        </p:spPr>
      </p:pic>
      <p:pic>
        <p:nvPicPr>
          <p:cNvPr id="9" name="Picture 8" descr="Picture 1864141755, Picture">
            <a:extLst>
              <a:ext uri="{FF2B5EF4-FFF2-40B4-BE49-F238E27FC236}">
                <a16:creationId xmlns:a16="http://schemas.microsoft.com/office/drawing/2014/main" id="{D75D6859-7E98-B5A8-F204-3FD791A568AF}"/>
              </a:ext>
            </a:extLst>
          </p:cNvPr>
          <p:cNvPicPr>
            <a:picLocks noChangeAspect="1"/>
          </p:cNvPicPr>
          <p:nvPr/>
        </p:nvPicPr>
        <p:blipFill>
          <a:blip r:embed="rId5"/>
          <a:stretch>
            <a:fillRect/>
          </a:stretch>
        </p:blipFill>
        <p:spPr>
          <a:xfrm>
            <a:off x="8874578" y="3242149"/>
            <a:ext cx="2880000" cy="2880000"/>
          </a:xfrm>
          <a:prstGeom prst="rect">
            <a:avLst/>
          </a:prstGeom>
          <a:solidFill>
            <a:srgbClr val="FFFFFF">
              <a:shade val="85000"/>
            </a:srgbClr>
          </a:solidFill>
          <a:ln w="28575" cap="sq">
            <a:noFill/>
            <a:miter lim="800000"/>
          </a:ln>
          <a:effectLst>
            <a:outerShdw blurRad="317500" dist="127000" dir="5400000" algn="t" rotWithShape="0">
              <a:prstClr val="black">
                <a:alpha val="33000"/>
              </a:prstClr>
            </a:outerShdw>
          </a:effectLst>
          <a:scene3d>
            <a:camera prst="orthographicFront"/>
            <a:lightRig rig="twoPt" dir="t">
              <a:rot lat="0" lon="0" rev="7200000"/>
            </a:lightRig>
          </a:scene3d>
          <a:sp3d>
            <a:contourClr>
              <a:srgbClr val="FFFFFF"/>
            </a:contourClr>
          </a:sp3d>
        </p:spPr>
      </p:pic>
      <p:sp>
        <p:nvSpPr>
          <p:cNvPr id="11" name="Text Placeholder 4">
            <a:extLst>
              <a:ext uri="{FF2B5EF4-FFF2-40B4-BE49-F238E27FC236}">
                <a16:creationId xmlns:a16="http://schemas.microsoft.com/office/drawing/2014/main" id="{956DE399-CDD1-AC55-6B6B-D5CC76CD68A6}"/>
              </a:ext>
            </a:extLst>
          </p:cNvPr>
          <p:cNvSpPr txBox="1">
            <a:spLocks/>
          </p:cNvSpPr>
          <p:nvPr/>
        </p:nvSpPr>
        <p:spPr>
          <a:xfrm>
            <a:off x="8779687" y="2546555"/>
            <a:ext cx="3083333" cy="52938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hu-HU" b="0" noProof="0">
                <a:cs typeface="Rubik"/>
              </a:rPr>
              <a:t>Börzsönyi Könyvtár</a:t>
            </a:r>
            <a:endParaRPr lang="hu-HU" b="0" noProof="0"/>
          </a:p>
        </p:txBody>
      </p:sp>
    </p:spTree>
    <p:extLst>
      <p:ext uri="{BB962C8B-B14F-4D97-AF65-F5344CB8AC3E}">
        <p14:creationId xmlns:p14="http://schemas.microsoft.com/office/powerpoint/2010/main" val="45374679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10"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 name="Table 429">
            <a:extLst>
              <a:ext uri="{FF2B5EF4-FFF2-40B4-BE49-F238E27FC236}">
                <a16:creationId xmlns:a16="http://schemas.microsoft.com/office/drawing/2014/main" id="{00058228-1823-C898-38B4-64852A241B80}"/>
              </a:ext>
            </a:extLst>
          </p:cNvPr>
          <p:cNvGraphicFramePr>
            <a:graphicFrameLocks noGrp="1"/>
          </p:cNvGraphicFramePr>
          <p:nvPr>
            <p:extLst>
              <p:ext uri="{D42A27DB-BD31-4B8C-83A1-F6EECF244321}">
                <p14:modId xmlns:p14="http://schemas.microsoft.com/office/powerpoint/2010/main" val="2480597883"/>
              </p:ext>
            </p:extLst>
          </p:nvPr>
        </p:nvGraphicFramePr>
        <p:xfrm>
          <a:off x="2002916" y="3544713"/>
          <a:ext cx="1314000" cy="822960"/>
        </p:xfrm>
        <a:graphic>
          <a:graphicData uri="http://schemas.openxmlformats.org/drawingml/2006/table">
            <a:tbl>
              <a:tblPr bandRow="1">
                <a:tableStyleId>{5C22544A-7EE6-4342-B048-85BDC9FD1C3A}</a:tableStyleId>
              </a:tblPr>
              <a:tblGrid>
                <a:gridCol w="1314000">
                  <a:extLst>
                    <a:ext uri="{9D8B030D-6E8A-4147-A177-3AD203B41FA5}">
                      <a16:colId xmlns:a16="http://schemas.microsoft.com/office/drawing/2014/main" val="1101509589"/>
                    </a:ext>
                  </a:extLst>
                </a:gridCol>
              </a:tblGrid>
              <a:tr h="250310">
                <a:tc>
                  <a:txBody>
                    <a:bodyPr/>
                    <a:lstStyle/>
                    <a:p>
                      <a:r>
                        <a:rPr lang="hu-HU" sz="1200" b="1" noProof="0" err="1"/>
                        <a:t>C</a:t>
                      </a:r>
                      <a:r>
                        <a:rPr lang="hu-HU" sz="1200" noProof="0" err="1"/>
                        <a:t>ore</a:t>
                      </a:r>
                      <a:endParaRPr lang="hu-HU"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2693486"/>
                  </a:ext>
                </a:extLst>
              </a:tr>
              <a:tr h="250310">
                <a:tc>
                  <a:txBody>
                    <a:bodyPr/>
                    <a:lstStyle/>
                    <a:p>
                      <a:r>
                        <a:rPr lang="hu-HU" sz="1200" b="1" noProof="0" err="1"/>
                        <a:t>D</a:t>
                      </a:r>
                      <a:r>
                        <a:rPr lang="hu-HU" sz="1200" noProof="0" err="1"/>
                        <a:t>istribution</a:t>
                      </a:r>
                      <a:endParaRPr lang="hu-HU"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8272731"/>
                  </a:ext>
                </a:extLst>
              </a:tr>
              <a:tr h="250310">
                <a:tc>
                  <a:txBody>
                    <a:bodyPr/>
                    <a:lstStyle/>
                    <a:p>
                      <a:r>
                        <a:rPr lang="hu-HU" sz="1200" b="1" noProof="0"/>
                        <a:t>A</a:t>
                      </a:r>
                      <a:r>
                        <a:rPr lang="hu-HU" sz="1200" noProof="0"/>
                        <a:t>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6923503"/>
                  </a:ext>
                </a:extLst>
              </a:tr>
            </a:tbl>
          </a:graphicData>
        </a:graphic>
      </p:graphicFrame>
      <p:graphicFrame>
        <p:nvGraphicFramePr>
          <p:cNvPr id="491" name="Table 490">
            <a:extLst>
              <a:ext uri="{FF2B5EF4-FFF2-40B4-BE49-F238E27FC236}">
                <a16:creationId xmlns:a16="http://schemas.microsoft.com/office/drawing/2014/main" id="{B8C326D9-C939-0477-398A-DA368EE89611}"/>
              </a:ext>
            </a:extLst>
          </p:cNvPr>
          <p:cNvGraphicFramePr>
            <a:graphicFrameLocks noGrp="1"/>
          </p:cNvGraphicFramePr>
          <p:nvPr>
            <p:extLst>
              <p:ext uri="{D42A27DB-BD31-4B8C-83A1-F6EECF244321}">
                <p14:modId xmlns:p14="http://schemas.microsoft.com/office/powerpoint/2010/main" val="2304533341"/>
              </p:ext>
            </p:extLst>
          </p:nvPr>
        </p:nvGraphicFramePr>
        <p:xfrm>
          <a:off x="4944924" y="3539225"/>
          <a:ext cx="1314000" cy="1828800"/>
        </p:xfrm>
        <a:graphic>
          <a:graphicData uri="http://schemas.openxmlformats.org/drawingml/2006/table">
            <a:tbl>
              <a:tblPr bandRow="1">
                <a:tableStyleId>{5C22544A-7EE6-4342-B048-85BDC9FD1C3A}</a:tableStyleId>
              </a:tblPr>
              <a:tblGrid>
                <a:gridCol w="1314000">
                  <a:extLst>
                    <a:ext uri="{9D8B030D-6E8A-4147-A177-3AD203B41FA5}">
                      <a16:colId xmlns:a16="http://schemas.microsoft.com/office/drawing/2014/main" val="999074362"/>
                    </a:ext>
                  </a:extLst>
                </a:gridCol>
              </a:tblGrid>
              <a:tr h="0">
                <a:tc>
                  <a:txBody>
                    <a:bodyPr/>
                    <a:lstStyle/>
                    <a:p>
                      <a:r>
                        <a:rPr lang="hu-HU" sz="1200" b="1" noProof="0"/>
                        <a:t>R</a:t>
                      </a:r>
                      <a:r>
                        <a:rPr lang="hu-HU" sz="1200" noProof="0"/>
                        <a:t>outer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374563"/>
                  </a:ext>
                </a:extLst>
              </a:tr>
              <a:tr h="0">
                <a:tc>
                  <a:txBody>
                    <a:bodyPr/>
                    <a:lstStyle/>
                    <a:p>
                      <a:r>
                        <a:rPr lang="hu-HU" sz="1200" b="1" noProof="0"/>
                        <a:t>M</a:t>
                      </a:r>
                      <a:r>
                        <a:rPr lang="hu-HU" sz="1200" noProof="0"/>
                        <a:t>odem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5920447"/>
                  </a:ext>
                </a:extLst>
              </a:tr>
              <a:tr h="0">
                <a:tc>
                  <a:txBody>
                    <a:bodyPr/>
                    <a:lstStyle/>
                    <a:p>
                      <a:r>
                        <a:rPr lang="hu-HU" sz="1200" b="1" noProof="0" err="1"/>
                        <a:t>M</a:t>
                      </a:r>
                      <a:r>
                        <a:rPr lang="hu-HU" sz="1200" noProof="0" err="1"/>
                        <a:t>ultilayer</a:t>
                      </a:r>
                      <a:r>
                        <a:rPr lang="hu-HU" sz="1200" noProof="0"/>
                        <a:t> </a:t>
                      </a:r>
                      <a:r>
                        <a:rPr lang="hu-HU" sz="1200" b="1" noProof="0" err="1"/>
                        <a:t>Sw</a:t>
                      </a:r>
                      <a:r>
                        <a:rPr lang="hu-HU" sz="1200" noProof="0" err="1"/>
                        <a:t>itch</a:t>
                      </a:r>
                      <a:endParaRPr lang="hu-HU"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456713"/>
                  </a:ext>
                </a:extLst>
              </a:tr>
              <a:tr h="0">
                <a:tc>
                  <a:txBody>
                    <a:bodyPr/>
                    <a:lstStyle/>
                    <a:p>
                      <a:r>
                        <a:rPr lang="hu-HU" sz="1200" b="1" noProof="0" err="1"/>
                        <a:t>Sw</a:t>
                      </a:r>
                      <a:r>
                        <a:rPr lang="hu-HU" sz="1200" noProof="0" err="1"/>
                        <a:t>itch</a:t>
                      </a:r>
                      <a:endParaRPr lang="hu-HU"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5477953"/>
                  </a:ext>
                </a:extLst>
              </a:tr>
              <a:tr h="0">
                <a:tc>
                  <a:txBody>
                    <a:bodyPr/>
                    <a:lstStyle/>
                    <a:p>
                      <a:r>
                        <a:rPr lang="hu-HU" sz="1200" b="1" noProof="0"/>
                        <a:t>A</a:t>
                      </a:r>
                      <a:r>
                        <a:rPr lang="hu-HU" sz="1200" noProof="0"/>
                        <a:t>ccess </a:t>
                      </a:r>
                      <a:r>
                        <a:rPr lang="hu-HU" sz="1200" b="1" noProof="0" err="1"/>
                        <a:t>P</a:t>
                      </a:r>
                      <a:r>
                        <a:rPr lang="hu-HU" sz="1200" noProof="0" err="1"/>
                        <a:t>oint</a:t>
                      </a:r>
                      <a:endParaRPr lang="hu-HU"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12886908"/>
                  </a:ext>
                </a:extLst>
              </a:tr>
              <a:tr h="0">
                <a:tc>
                  <a:txBody>
                    <a:bodyPr/>
                    <a:lstStyle/>
                    <a:p>
                      <a:r>
                        <a:rPr lang="hu-HU" sz="1200" b="1" noProof="0"/>
                        <a:t>S</a:t>
                      </a:r>
                      <a:r>
                        <a:rPr lang="hu-HU" sz="1200" noProof="0"/>
                        <a:t>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51629"/>
                  </a:ext>
                </a:extLst>
              </a:tr>
            </a:tbl>
          </a:graphicData>
        </a:graphic>
      </p:graphicFrame>
      <p:graphicFrame>
        <p:nvGraphicFramePr>
          <p:cNvPr id="393" name="Table 392">
            <a:extLst>
              <a:ext uri="{FF2B5EF4-FFF2-40B4-BE49-F238E27FC236}">
                <a16:creationId xmlns:a16="http://schemas.microsoft.com/office/drawing/2014/main" id="{3E169DE7-A622-824C-42E4-02886102D2D0}"/>
              </a:ext>
            </a:extLst>
          </p:cNvPr>
          <p:cNvGraphicFramePr>
            <a:graphicFrameLocks noGrp="1"/>
          </p:cNvGraphicFramePr>
          <p:nvPr>
            <p:extLst>
              <p:ext uri="{D42A27DB-BD31-4B8C-83A1-F6EECF244321}">
                <p14:modId xmlns:p14="http://schemas.microsoft.com/office/powerpoint/2010/main" val="1476402357"/>
              </p:ext>
            </p:extLst>
          </p:nvPr>
        </p:nvGraphicFramePr>
        <p:xfrm>
          <a:off x="517459" y="3542332"/>
          <a:ext cx="1314000" cy="822960"/>
        </p:xfrm>
        <a:graphic>
          <a:graphicData uri="http://schemas.openxmlformats.org/drawingml/2006/table">
            <a:tbl>
              <a:tblPr bandRow="1">
                <a:tableStyleId>{5C22544A-7EE6-4342-B048-85BDC9FD1C3A}</a:tableStyleId>
              </a:tblPr>
              <a:tblGrid>
                <a:gridCol w="1314000">
                  <a:extLst>
                    <a:ext uri="{9D8B030D-6E8A-4147-A177-3AD203B41FA5}">
                      <a16:colId xmlns:a16="http://schemas.microsoft.com/office/drawing/2014/main" val="810928040"/>
                    </a:ext>
                  </a:extLst>
                </a:gridCol>
              </a:tblGrid>
              <a:tr h="0">
                <a:tc>
                  <a:txBody>
                    <a:bodyPr/>
                    <a:lstStyle/>
                    <a:p>
                      <a:r>
                        <a:rPr lang="hu-HU" sz="1200" b="1" noProof="0"/>
                        <a:t>F</a:t>
                      </a:r>
                      <a:r>
                        <a:rPr lang="hu-HU" sz="1200" noProof="0"/>
                        <a:t>ővárosi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76720470"/>
                  </a:ext>
                </a:extLst>
              </a:tr>
              <a:tr h="0">
                <a:tc>
                  <a:txBody>
                    <a:bodyPr/>
                    <a:lstStyle/>
                    <a:p>
                      <a:r>
                        <a:rPr lang="hu-HU" sz="1200" b="1" noProof="0"/>
                        <a:t>K</a:t>
                      </a:r>
                      <a:r>
                        <a:rPr lang="hu-HU" sz="1200" noProof="0"/>
                        <a:t>örúti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0328146"/>
                  </a:ext>
                </a:extLst>
              </a:tr>
              <a:tr h="0">
                <a:tc>
                  <a:txBody>
                    <a:bodyPr/>
                    <a:lstStyle/>
                    <a:p>
                      <a:r>
                        <a:rPr lang="hu-HU" sz="1200" b="1" noProof="0"/>
                        <a:t>B</a:t>
                      </a:r>
                      <a:r>
                        <a:rPr lang="hu-HU" sz="1200" noProof="0"/>
                        <a:t>örzsönyi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5543308"/>
                  </a:ext>
                </a:extLst>
              </a:tr>
            </a:tbl>
          </a:graphicData>
        </a:graphic>
      </p:graphicFrame>
      <p:pic>
        <p:nvPicPr>
          <p:cNvPr id="6" name="Picture 5">
            <a:extLst>
              <a:ext uri="{FF2B5EF4-FFF2-40B4-BE49-F238E27FC236}">
                <a16:creationId xmlns:a16="http://schemas.microsoft.com/office/drawing/2014/main" id="{E8552C80-E504-90A7-EFD0-EC057E0321FD}"/>
              </a:ext>
            </a:extLst>
          </p:cNvPr>
          <p:cNvPicPr>
            <a:picLocks noChangeAspect="1"/>
          </p:cNvPicPr>
          <p:nvPr/>
        </p:nvPicPr>
        <p:blipFill>
          <a:blip r:embed="rId3"/>
          <a:stretch>
            <a:fillRect/>
          </a:stretch>
        </p:blipFill>
        <p:spPr>
          <a:xfrm>
            <a:off x="237314" y="1586864"/>
            <a:ext cx="7699037" cy="1959502"/>
          </a:xfrm>
          <a:prstGeom prst="rect">
            <a:avLst/>
          </a:prstGeom>
        </p:spPr>
      </p:pic>
      <p:graphicFrame>
        <p:nvGraphicFramePr>
          <p:cNvPr id="3" name="Diagram 2">
            <a:extLst>
              <a:ext uri="{FF2B5EF4-FFF2-40B4-BE49-F238E27FC236}">
                <a16:creationId xmlns:a16="http://schemas.microsoft.com/office/drawing/2014/main" id="{6B4229F4-CD40-5051-D06F-83AC4D8A3708}"/>
              </a:ext>
            </a:extLst>
          </p:cNvPr>
          <p:cNvGraphicFramePr/>
          <p:nvPr>
            <p:extLst>
              <p:ext uri="{D42A27DB-BD31-4B8C-83A1-F6EECF244321}">
                <p14:modId xmlns:p14="http://schemas.microsoft.com/office/powerpoint/2010/main" val="2855590021"/>
              </p:ext>
            </p:extLst>
          </p:nvPr>
        </p:nvGraphicFramePr>
        <p:xfrm>
          <a:off x="526983" y="2503823"/>
          <a:ext cx="7540486" cy="14204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92CFF212-948C-DB72-51B6-C2D6033D0574}"/>
              </a:ext>
            </a:extLst>
          </p:cNvPr>
          <p:cNvSpPr>
            <a:spLocks noGrp="1"/>
          </p:cNvSpPr>
          <p:nvPr>
            <p:ph type="title"/>
          </p:nvPr>
        </p:nvSpPr>
        <p:spPr>
          <a:xfrm>
            <a:off x="457201" y="668049"/>
            <a:ext cx="4139076" cy="1325563"/>
          </a:xfrm>
        </p:spPr>
        <p:txBody>
          <a:bodyPr/>
          <a:lstStyle/>
          <a:p>
            <a:r>
              <a:rPr lang="hu-HU" noProof="0" dirty="0">
                <a:cs typeface="Rubik"/>
              </a:rPr>
              <a:t>Nevezési séma</a:t>
            </a:r>
            <a:endParaRPr lang="hu-HU" noProof="0" dirty="0"/>
          </a:p>
        </p:txBody>
      </p:sp>
    </p:spTree>
    <p:extLst>
      <p:ext uri="{BB962C8B-B14F-4D97-AF65-F5344CB8AC3E}">
        <p14:creationId xmlns:p14="http://schemas.microsoft.com/office/powerpoint/2010/main" val="384479292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graphicEl>
                                              <a:dgm id="{8E2CA522-886A-4741-A366-DE7B1ED7BF6A}"/>
                                            </p:graphicEl>
                                          </p:spTgt>
                                        </p:tgtEl>
                                        <p:attrNameLst>
                                          <p:attrName>style.visibility</p:attrName>
                                        </p:attrNameLst>
                                      </p:cBhvr>
                                      <p:to>
                                        <p:strVal val="visible"/>
                                      </p:to>
                                    </p:set>
                                    <p:anim calcmode="lin" valueType="num">
                                      <p:cBhvr additive="base">
                                        <p:cTn id="11" dur="500" fill="hold"/>
                                        <p:tgtEl>
                                          <p:spTgt spid="3">
                                            <p:graphicEl>
                                              <a:dgm id="{8E2CA522-886A-4741-A366-DE7B1ED7BF6A}"/>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graphicEl>
                                              <a:dgm id="{8E2CA522-886A-4741-A366-DE7B1ED7BF6A}"/>
                                            </p:graphic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
                                            <p:graphicEl>
                                              <a:dgm id="{0E1F819B-C344-4039-B68F-25842F113BBC}"/>
                                            </p:graphicEl>
                                          </p:spTgt>
                                        </p:tgtEl>
                                        <p:attrNameLst>
                                          <p:attrName>style.visibility</p:attrName>
                                        </p:attrNameLst>
                                      </p:cBhvr>
                                      <p:to>
                                        <p:strVal val="visible"/>
                                      </p:to>
                                    </p:set>
                                    <p:anim calcmode="lin" valueType="num">
                                      <p:cBhvr additive="base">
                                        <p:cTn id="15" dur="500" fill="hold"/>
                                        <p:tgtEl>
                                          <p:spTgt spid="3">
                                            <p:graphicEl>
                                              <a:dgm id="{0E1F819B-C344-4039-B68F-25842F113BBC}"/>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graphicEl>
                                              <a:dgm id="{0E1F819B-C344-4039-B68F-25842F113BBC}"/>
                                            </p:graphic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
                                  </p:stCondLst>
                                  <p:childTnLst>
                                    <p:set>
                                      <p:cBhvr>
                                        <p:cTn id="18" dur="1" fill="hold">
                                          <p:stCondLst>
                                            <p:cond delay="0"/>
                                          </p:stCondLst>
                                        </p:cTn>
                                        <p:tgtEl>
                                          <p:spTgt spid="3">
                                            <p:graphicEl>
                                              <a:dgm id="{E9133351-9105-4156-9A5B-EB893CBC9517}"/>
                                            </p:graphicEl>
                                          </p:spTgt>
                                        </p:tgtEl>
                                        <p:attrNameLst>
                                          <p:attrName>style.visibility</p:attrName>
                                        </p:attrNameLst>
                                      </p:cBhvr>
                                      <p:to>
                                        <p:strVal val="visible"/>
                                      </p:to>
                                    </p:set>
                                    <p:anim calcmode="lin" valueType="num">
                                      <p:cBhvr additive="base">
                                        <p:cTn id="19" dur="500" fill="hold"/>
                                        <p:tgtEl>
                                          <p:spTgt spid="3">
                                            <p:graphicEl>
                                              <a:dgm id="{E9133351-9105-4156-9A5B-EB893CBC9517}"/>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graphicEl>
                                              <a:dgm id="{E9133351-9105-4156-9A5B-EB893CBC9517}"/>
                                            </p:graphic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
                                  </p:stCondLst>
                                  <p:childTnLst>
                                    <p:set>
                                      <p:cBhvr>
                                        <p:cTn id="22" dur="1" fill="hold">
                                          <p:stCondLst>
                                            <p:cond delay="0"/>
                                          </p:stCondLst>
                                        </p:cTn>
                                        <p:tgtEl>
                                          <p:spTgt spid="3">
                                            <p:graphicEl>
                                              <a:dgm id="{BB27960E-8D72-4B09-B852-89DA16732FEF}"/>
                                            </p:graphicEl>
                                          </p:spTgt>
                                        </p:tgtEl>
                                        <p:attrNameLst>
                                          <p:attrName>style.visibility</p:attrName>
                                        </p:attrNameLst>
                                      </p:cBhvr>
                                      <p:to>
                                        <p:strVal val="visible"/>
                                      </p:to>
                                    </p:set>
                                    <p:anim calcmode="lin" valueType="num">
                                      <p:cBhvr additive="base">
                                        <p:cTn id="23" dur="500" fill="hold"/>
                                        <p:tgtEl>
                                          <p:spTgt spid="3">
                                            <p:graphicEl>
                                              <a:dgm id="{BB27960E-8D72-4B09-B852-89DA16732FEF}"/>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graphicEl>
                                              <a:dgm id="{BB27960E-8D72-4B09-B852-89DA16732FEF}"/>
                                            </p:graphic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
                                  </p:stCondLst>
                                  <p:childTnLst>
                                    <p:set>
                                      <p:cBhvr>
                                        <p:cTn id="26" dur="1" fill="hold">
                                          <p:stCondLst>
                                            <p:cond delay="0"/>
                                          </p:stCondLst>
                                        </p:cTn>
                                        <p:tgtEl>
                                          <p:spTgt spid="3">
                                            <p:graphicEl>
                                              <a:dgm id="{91E2F806-77AC-4FAD-8484-14E694132E29}"/>
                                            </p:graphicEl>
                                          </p:spTgt>
                                        </p:tgtEl>
                                        <p:attrNameLst>
                                          <p:attrName>style.visibility</p:attrName>
                                        </p:attrNameLst>
                                      </p:cBhvr>
                                      <p:to>
                                        <p:strVal val="visible"/>
                                      </p:to>
                                    </p:set>
                                    <p:anim calcmode="lin" valueType="num">
                                      <p:cBhvr additive="base">
                                        <p:cTn id="27" dur="500" fill="hold"/>
                                        <p:tgtEl>
                                          <p:spTgt spid="3">
                                            <p:graphicEl>
                                              <a:dgm id="{91E2F806-77AC-4FAD-8484-14E694132E2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graphicEl>
                                              <a:dgm id="{91E2F806-77AC-4FAD-8484-14E694132E29}"/>
                                            </p:graphicEl>
                                          </p:spTgt>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600"/>
                                  </p:stCondLst>
                                  <p:childTnLst>
                                    <p:set>
                                      <p:cBhvr>
                                        <p:cTn id="30" dur="1" fill="hold">
                                          <p:stCondLst>
                                            <p:cond delay="0"/>
                                          </p:stCondLst>
                                        </p:cTn>
                                        <p:tgtEl>
                                          <p:spTgt spid="393"/>
                                        </p:tgtEl>
                                        <p:attrNameLst>
                                          <p:attrName>style.visibility</p:attrName>
                                        </p:attrNameLst>
                                      </p:cBhvr>
                                      <p:to>
                                        <p:strVal val="visible"/>
                                      </p:to>
                                    </p:set>
                                  </p:childTnLst>
                                </p:cTn>
                              </p:par>
                              <p:par>
                                <p:cTn id="31" presetID="42" presetClass="path" presetSubtype="0" accel="50000" decel="50000" fill="hold" nodeType="withEffect">
                                  <p:stCondLst>
                                    <p:cond delay="600"/>
                                  </p:stCondLst>
                                  <p:childTnLst>
                                    <p:animMotion origin="layout" path="M 0.00026 -0.12176 L 0.00026 0.00069 " pathEditMode="relative" rAng="0" ptsTypes="AA">
                                      <p:cBhvr>
                                        <p:cTn id="32" dur="500" fill="hold"/>
                                        <p:tgtEl>
                                          <p:spTgt spid="393"/>
                                        </p:tgtEl>
                                        <p:attrNameLst>
                                          <p:attrName>ppt_x</p:attrName>
                                          <p:attrName>ppt_y</p:attrName>
                                        </p:attrNameLst>
                                      </p:cBhvr>
                                      <p:rCtr x="0" y="6111"/>
                                    </p:animMotion>
                                  </p:childTnLst>
                                </p:cTn>
                              </p:par>
                              <p:par>
                                <p:cTn id="33" presetID="1" presetClass="entr" presetSubtype="0" fill="hold" nodeType="withEffect">
                                  <p:stCondLst>
                                    <p:cond delay="650"/>
                                  </p:stCondLst>
                                  <p:childTnLst>
                                    <p:set>
                                      <p:cBhvr>
                                        <p:cTn id="34" dur="1" fill="hold">
                                          <p:stCondLst>
                                            <p:cond delay="0"/>
                                          </p:stCondLst>
                                        </p:cTn>
                                        <p:tgtEl>
                                          <p:spTgt spid="430"/>
                                        </p:tgtEl>
                                        <p:attrNameLst>
                                          <p:attrName>style.visibility</p:attrName>
                                        </p:attrNameLst>
                                      </p:cBhvr>
                                      <p:to>
                                        <p:strVal val="visible"/>
                                      </p:to>
                                    </p:set>
                                  </p:childTnLst>
                                </p:cTn>
                              </p:par>
                              <p:par>
                                <p:cTn id="35" presetID="42" presetClass="path" presetSubtype="0" accel="50000" decel="50000" fill="hold" nodeType="withEffect">
                                  <p:stCondLst>
                                    <p:cond delay="650"/>
                                  </p:stCondLst>
                                  <p:childTnLst>
                                    <p:animMotion origin="layout" path="M -0.00052 -0.11991 L -0.00052 -1.85185E-6 " pathEditMode="relative" rAng="0" ptsTypes="AA">
                                      <p:cBhvr>
                                        <p:cTn id="36" dur="500" fill="hold"/>
                                        <p:tgtEl>
                                          <p:spTgt spid="430"/>
                                        </p:tgtEl>
                                        <p:attrNameLst>
                                          <p:attrName>ppt_x</p:attrName>
                                          <p:attrName>ppt_y</p:attrName>
                                        </p:attrNameLst>
                                      </p:cBhvr>
                                      <p:rCtr x="0" y="5995"/>
                                    </p:animMotion>
                                  </p:childTnLst>
                                </p:cTn>
                              </p:par>
                              <p:par>
                                <p:cTn id="37" presetID="1" presetClass="entr" presetSubtype="0" fill="hold" nodeType="withEffect">
                                  <p:stCondLst>
                                    <p:cond delay="700"/>
                                  </p:stCondLst>
                                  <p:childTnLst>
                                    <p:set>
                                      <p:cBhvr>
                                        <p:cTn id="38" dur="1" fill="hold">
                                          <p:stCondLst>
                                            <p:cond delay="0"/>
                                          </p:stCondLst>
                                        </p:cTn>
                                        <p:tgtEl>
                                          <p:spTgt spid="491"/>
                                        </p:tgtEl>
                                        <p:attrNameLst>
                                          <p:attrName>style.visibility</p:attrName>
                                        </p:attrNameLst>
                                      </p:cBhvr>
                                      <p:to>
                                        <p:strVal val="visible"/>
                                      </p:to>
                                    </p:set>
                                  </p:childTnLst>
                                </p:cTn>
                              </p:par>
                              <p:par>
                                <p:cTn id="39" presetID="42" presetClass="path" presetSubtype="0" accel="50000" decel="50000" fill="hold" nodeType="withEffect">
                                  <p:stCondLst>
                                    <p:cond delay="700"/>
                                  </p:stCondLst>
                                  <p:childTnLst>
                                    <p:animMotion origin="layout" path="M 0.00026 -0.26667 L 4.79167E-6 4.44444E-6 " pathEditMode="relative" rAng="0" ptsTypes="AA">
                                      <p:cBhvr>
                                        <p:cTn id="40" dur="500" fill="hold"/>
                                        <p:tgtEl>
                                          <p:spTgt spid="491"/>
                                        </p:tgtEl>
                                        <p:attrNameLst>
                                          <p:attrName>ppt_x</p:attrName>
                                          <p:attrName>ppt_y</p:attrName>
                                        </p:attrNameLst>
                                      </p:cBhvr>
                                      <p:rCtr x="-13" y="1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4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41" name="Group 4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15" name="Freeform: Shape 14">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6" name="Freeform: Shape 15">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7" name="Freeform: Shape 16">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hu-HU" noProof="0"/>
            </a:p>
          </p:txBody>
        </p:sp>
        <p:sp>
          <p:nvSpPr>
            <p:cNvPr id="18"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hu-HU" noProof="0"/>
            </a:p>
          </p:txBody>
        </p:sp>
      </p:grpSp>
      <p:sp>
        <p:nvSpPr>
          <p:cNvPr id="4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43"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hu-HU" noProof="0">
              <a:solidFill>
                <a:schemeClr val="tx1"/>
              </a:solidFill>
            </a:endParaRPr>
          </a:p>
        </p:txBody>
      </p:sp>
      <p:pic>
        <p:nvPicPr>
          <p:cNvPr id="4" name="Content Placeholder 3" descr="Picture 635038678, Picture">
            <a:extLst>
              <a:ext uri="{FF2B5EF4-FFF2-40B4-BE49-F238E27FC236}">
                <a16:creationId xmlns:a16="http://schemas.microsoft.com/office/drawing/2014/main" id="{5A6C060E-9E67-D503-B984-37638F21BE7A}"/>
              </a:ext>
            </a:extLst>
          </p:cNvPr>
          <p:cNvPicPr>
            <a:picLocks noGrp="1" noChangeAspect="1"/>
          </p:cNvPicPr>
          <p:nvPr>
            <p:ph idx="1"/>
          </p:nvPr>
        </p:nvPicPr>
        <p:blipFill>
          <a:blip r:embed="rId4">
            <a:alphaModFix/>
          </a:blip>
          <a:srcRect t="3822" r="-1" b="-1"/>
          <a:stretch>
            <a:fillRect/>
          </a:stretch>
        </p:blipFill>
        <p:spPr>
          <a:xfrm>
            <a:off x="1530" y="10"/>
            <a:ext cx="12188941" cy="6857990"/>
          </a:xfrm>
          <a:prstGeom prst="rect">
            <a:avLst/>
          </a:prstGeom>
        </p:spPr>
      </p:pic>
      <p:sp>
        <p:nvSpPr>
          <p:cNvPr id="8" name="TextBox 7">
            <a:extLst>
              <a:ext uri="{FF2B5EF4-FFF2-40B4-BE49-F238E27FC236}">
                <a16:creationId xmlns:a16="http://schemas.microsoft.com/office/drawing/2014/main" id="{1CFC5941-F981-050E-77FE-12A4B2C1EAB3}"/>
              </a:ext>
            </a:extLst>
          </p:cNvPr>
          <p:cNvSpPr txBox="1"/>
          <p:nvPr/>
        </p:nvSpPr>
        <p:spPr>
          <a:xfrm>
            <a:off x="398162" y="425622"/>
            <a:ext cx="25318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3200" b="1" noProof="0">
                <a:solidFill>
                  <a:schemeClr val="bg2"/>
                </a:solidFill>
                <a:cs typeface="Rubik"/>
              </a:rPr>
              <a:t>A topológia</a:t>
            </a:r>
          </a:p>
        </p:txBody>
      </p:sp>
      <p:sp>
        <p:nvSpPr>
          <p:cNvPr id="10" name="Oval 9">
            <a:extLst>
              <a:ext uri="{FF2B5EF4-FFF2-40B4-BE49-F238E27FC236}">
                <a16:creationId xmlns:a16="http://schemas.microsoft.com/office/drawing/2014/main" id="{79BDC28A-1627-111B-FCE6-5CC83FBE6E66}"/>
              </a:ext>
            </a:extLst>
          </p:cNvPr>
          <p:cNvSpPr/>
          <p:nvPr/>
        </p:nvSpPr>
        <p:spPr>
          <a:xfrm>
            <a:off x="1864518" y="4541043"/>
            <a:ext cx="76200" cy="164539"/>
          </a:xfrm>
          <a:prstGeom prst="ellipse">
            <a:avLst/>
          </a:prstGeom>
          <a:noFill/>
          <a:ln>
            <a:solidFill>
              <a:srgbClr val="7EB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Oval 10">
            <a:extLst>
              <a:ext uri="{FF2B5EF4-FFF2-40B4-BE49-F238E27FC236}">
                <a16:creationId xmlns:a16="http://schemas.microsoft.com/office/drawing/2014/main" id="{FB273DE6-85B2-58EE-63C8-22922B006ADC}"/>
              </a:ext>
            </a:extLst>
          </p:cNvPr>
          <p:cNvSpPr/>
          <p:nvPr/>
        </p:nvSpPr>
        <p:spPr>
          <a:xfrm>
            <a:off x="2752726" y="4662487"/>
            <a:ext cx="167802" cy="69057"/>
          </a:xfrm>
          <a:prstGeom prst="ellipse">
            <a:avLst/>
          </a:prstGeom>
          <a:noFill/>
          <a:ln>
            <a:solidFill>
              <a:srgbClr val="7EB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Oval 11">
            <a:extLst>
              <a:ext uri="{FF2B5EF4-FFF2-40B4-BE49-F238E27FC236}">
                <a16:creationId xmlns:a16="http://schemas.microsoft.com/office/drawing/2014/main" id="{F4C87E4B-F7C2-FB83-F293-90A7B7C5F34B}"/>
              </a:ext>
            </a:extLst>
          </p:cNvPr>
          <p:cNvSpPr/>
          <p:nvPr/>
        </p:nvSpPr>
        <p:spPr>
          <a:xfrm>
            <a:off x="3933825" y="5191125"/>
            <a:ext cx="171449" cy="59532"/>
          </a:xfrm>
          <a:prstGeom prst="ellipse">
            <a:avLst/>
          </a:prstGeom>
          <a:noFill/>
          <a:ln>
            <a:solidFill>
              <a:srgbClr val="7EB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Oval 12">
            <a:extLst>
              <a:ext uri="{FF2B5EF4-FFF2-40B4-BE49-F238E27FC236}">
                <a16:creationId xmlns:a16="http://schemas.microsoft.com/office/drawing/2014/main" id="{BA4C6711-4F99-0257-23E5-48DEF3B0648D}"/>
              </a:ext>
            </a:extLst>
          </p:cNvPr>
          <p:cNvSpPr/>
          <p:nvPr/>
        </p:nvSpPr>
        <p:spPr>
          <a:xfrm>
            <a:off x="5534684" y="4517233"/>
            <a:ext cx="194604" cy="71436"/>
          </a:xfrm>
          <a:prstGeom prst="ellipse">
            <a:avLst/>
          </a:prstGeom>
          <a:noFill/>
          <a:ln>
            <a:solidFill>
              <a:srgbClr val="7EB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Oval 18">
            <a:extLst>
              <a:ext uri="{FF2B5EF4-FFF2-40B4-BE49-F238E27FC236}">
                <a16:creationId xmlns:a16="http://schemas.microsoft.com/office/drawing/2014/main" id="{6E411718-5A40-EEF3-F209-A7696C47E6F7}"/>
              </a:ext>
            </a:extLst>
          </p:cNvPr>
          <p:cNvSpPr/>
          <p:nvPr/>
        </p:nvSpPr>
        <p:spPr>
          <a:xfrm>
            <a:off x="4076700" y="3476626"/>
            <a:ext cx="69056" cy="152400"/>
          </a:xfrm>
          <a:prstGeom prst="ellipse">
            <a:avLst/>
          </a:prstGeom>
          <a:noFill/>
          <a:ln>
            <a:solidFill>
              <a:srgbClr val="7EB4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Rectangle 20">
            <a:extLst>
              <a:ext uri="{FF2B5EF4-FFF2-40B4-BE49-F238E27FC236}">
                <a16:creationId xmlns:a16="http://schemas.microsoft.com/office/drawing/2014/main" id="{C8B8198E-5C23-C4BA-D228-32364CD249B6}"/>
              </a:ext>
            </a:extLst>
          </p:cNvPr>
          <p:cNvSpPr/>
          <p:nvPr/>
        </p:nvSpPr>
        <p:spPr>
          <a:xfrm>
            <a:off x="3336131" y="3386384"/>
            <a:ext cx="1454944" cy="366466"/>
          </a:xfrm>
          <a:prstGeom prst="rect">
            <a:avLst/>
          </a:prstGeom>
          <a:noFill/>
          <a:ln>
            <a:solidFill>
              <a:srgbClr val="BA2F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Rectangle 21">
            <a:extLst>
              <a:ext uri="{FF2B5EF4-FFF2-40B4-BE49-F238E27FC236}">
                <a16:creationId xmlns:a16="http://schemas.microsoft.com/office/drawing/2014/main" id="{D3646415-213E-529D-FBC7-EC6C328DFCC1}"/>
              </a:ext>
            </a:extLst>
          </p:cNvPr>
          <p:cNvSpPr/>
          <p:nvPr/>
        </p:nvSpPr>
        <p:spPr>
          <a:xfrm>
            <a:off x="9428399" y="2878524"/>
            <a:ext cx="1226201" cy="279014"/>
          </a:xfrm>
          <a:prstGeom prst="rect">
            <a:avLst/>
          </a:prstGeom>
          <a:noFill/>
          <a:ln>
            <a:solidFill>
              <a:srgbClr val="BA2F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Rectangle 5">
            <a:extLst>
              <a:ext uri="{FF2B5EF4-FFF2-40B4-BE49-F238E27FC236}">
                <a16:creationId xmlns:a16="http://schemas.microsoft.com/office/drawing/2014/main" id="{591E4EF3-ADA3-C1E8-E35A-A7E32AE2A073}"/>
              </a:ext>
            </a:extLst>
          </p:cNvPr>
          <p:cNvSpPr/>
          <p:nvPr/>
        </p:nvSpPr>
        <p:spPr>
          <a:xfrm>
            <a:off x="-3200400" y="-390698"/>
            <a:ext cx="13724313" cy="10391948"/>
          </a:xfrm>
          <a:prstGeom prst="rect">
            <a:avLst/>
          </a:prstGeom>
          <a:noFill/>
          <a:ln w="6350000">
            <a:solidFill>
              <a:schemeClr val="bg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Rectangle 6">
            <a:extLst>
              <a:ext uri="{FF2B5EF4-FFF2-40B4-BE49-F238E27FC236}">
                <a16:creationId xmlns:a16="http://schemas.microsoft.com/office/drawing/2014/main" id="{F1BD9050-8F93-C3DD-7DD2-96D7D53FE429}"/>
              </a:ext>
            </a:extLst>
          </p:cNvPr>
          <p:cNvSpPr/>
          <p:nvPr/>
        </p:nvSpPr>
        <p:spPr>
          <a:xfrm>
            <a:off x="3060700" y="-1928586"/>
            <a:ext cx="13848443" cy="12291786"/>
          </a:xfrm>
          <a:prstGeom prst="rect">
            <a:avLst/>
          </a:prstGeom>
          <a:noFill/>
          <a:ln w="9525000">
            <a:solidFill>
              <a:schemeClr val="bg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Rectangle 8">
            <a:extLst>
              <a:ext uri="{FF2B5EF4-FFF2-40B4-BE49-F238E27FC236}">
                <a16:creationId xmlns:a16="http://schemas.microsoft.com/office/drawing/2014/main" id="{C3CA6379-0540-62AF-6BE8-21320BF35FB5}"/>
              </a:ext>
            </a:extLst>
          </p:cNvPr>
          <p:cNvSpPr/>
          <p:nvPr/>
        </p:nvSpPr>
        <p:spPr>
          <a:xfrm>
            <a:off x="840947" y="-4730750"/>
            <a:ext cx="10722404" cy="11207750"/>
          </a:xfrm>
          <a:prstGeom prst="rect">
            <a:avLst/>
          </a:prstGeom>
          <a:noFill/>
          <a:ln w="9525000">
            <a:solidFill>
              <a:schemeClr val="bg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4" name="Text Placeholder 2">
            <a:extLst>
              <a:ext uri="{FF2B5EF4-FFF2-40B4-BE49-F238E27FC236}">
                <a16:creationId xmlns:a16="http://schemas.microsoft.com/office/drawing/2014/main" id="{EFB875CE-C0D8-A5D5-8240-411B8BA3B552}"/>
              </a:ext>
            </a:extLst>
          </p:cNvPr>
          <p:cNvSpPr txBox="1">
            <a:spLocks/>
          </p:cNvSpPr>
          <p:nvPr/>
        </p:nvSpPr>
        <p:spPr>
          <a:xfrm>
            <a:off x="2146042" y="1872918"/>
            <a:ext cx="3031427" cy="910963"/>
          </a:xfrm>
          <a:prstGeom prst="rect">
            <a:avLst/>
          </a:prstGeom>
        </p:spPr>
        <p:txBody>
          <a:bodyPr vert="horz" lIns="91440" tIns="45720" rIns="91440" bIns="11880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u-HU">
                <a:cs typeface="Rubik"/>
              </a:rPr>
              <a:t>Fővárosi Könyvtár</a:t>
            </a:r>
            <a:endParaRPr lang="hu-HU"/>
          </a:p>
        </p:txBody>
      </p:sp>
      <p:sp>
        <p:nvSpPr>
          <p:cNvPr id="25" name="Text Placeholder 2">
            <a:extLst>
              <a:ext uri="{FF2B5EF4-FFF2-40B4-BE49-F238E27FC236}">
                <a16:creationId xmlns:a16="http://schemas.microsoft.com/office/drawing/2014/main" id="{C003BB40-7A64-D779-95A4-6039429B6E2C}"/>
              </a:ext>
            </a:extLst>
          </p:cNvPr>
          <p:cNvSpPr txBox="1">
            <a:spLocks/>
          </p:cNvSpPr>
          <p:nvPr/>
        </p:nvSpPr>
        <p:spPr>
          <a:xfrm>
            <a:off x="8469537" y="1919625"/>
            <a:ext cx="3031427" cy="910963"/>
          </a:xfrm>
          <a:prstGeom prst="rect">
            <a:avLst/>
          </a:prstGeom>
        </p:spPr>
        <p:txBody>
          <a:bodyPr vert="horz" lIns="91440" tIns="45720" rIns="91440" bIns="11880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u-HU">
                <a:cs typeface="Rubik"/>
              </a:rPr>
              <a:t>Körúti Könyvtár</a:t>
            </a:r>
            <a:endParaRPr lang="hu-HU"/>
          </a:p>
        </p:txBody>
      </p:sp>
      <p:sp>
        <p:nvSpPr>
          <p:cNvPr id="26" name="Text Placeholder 2">
            <a:extLst>
              <a:ext uri="{FF2B5EF4-FFF2-40B4-BE49-F238E27FC236}">
                <a16:creationId xmlns:a16="http://schemas.microsoft.com/office/drawing/2014/main" id="{92FE3534-ADAF-3260-6BF3-55F68AD560E8}"/>
              </a:ext>
            </a:extLst>
          </p:cNvPr>
          <p:cNvSpPr txBox="1">
            <a:spLocks/>
          </p:cNvSpPr>
          <p:nvPr/>
        </p:nvSpPr>
        <p:spPr>
          <a:xfrm>
            <a:off x="4675917" y="1724768"/>
            <a:ext cx="3031427" cy="910963"/>
          </a:xfrm>
          <a:prstGeom prst="rect">
            <a:avLst/>
          </a:prstGeom>
        </p:spPr>
        <p:txBody>
          <a:bodyPr vert="horz" lIns="91440" tIns="118800" rIns="91440" bIns="1188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u-HU">
                <a:cs typeface="Rubik"/>
              </a:rPr>
              <a:t>Börzsönyi Könyvtár</a:t>
            </a:r>
            <a:endParaRPr lang="hu-HU"/>
          </a:p>
        </p:txBody>
      </p:sp>
    </p:spTree>
    <p:extLst>
      <p:ext uri="{BB962C8B-B14F-4D97-AF65-F5344CB8AC3E}">
        <p14:creationId xmlns:p14="http://schemas.microsoft.com/office/powerpoint/2010/main" val="11070933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6" presetClass="emph" presetSubtype="0" fill="hold" grpId="0" nodeType="withEffect">
                                  <p:stCondLst>
                                    <p:cond delay="0"/>
                                  </p:stCondLst>
                                  <p:childTnLst>
                                    <p:animScale>
                                      <p:cBhvr>
                                        <p:cTn id="15" dur="10" fill="hold"/>
                                        <p:tgtEl>
                                          <p:spTgt spid="6"/>
                                        </p:tgtEl>
                                      </p:cBhvr>
                                      <p:by x="200000" y="200000"/>
                                    </p:animScale>
                                  </p:childTnLst>
                                </p:cTn>
                              </p:par>
                              <p:par>
                                <p:cTn id="16" presetID="6" presetClass="emph" presetSubtype="0" decel="100000" fill="hold" grpId="2" nodeType="withEffect">
                                  <p:stCondLst>
                                    <p:cond delay="0"/>
                                  </p:stCondLst>
                                  <p:childTnLst>
                                    <p:animScale>
                                      <p:cBhvr>
                                        <p:cTn id="17" dur="750" fill="hold"/>
                                        <p:tgtEl>
                                          <p:spTgt spid="6"/>
                                        </p:tgtEl>
                                      </p:cBhvr>
                                      <p:by x="50000" y="50000"/>
                                    </p:animScale>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75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3" nodeType="clickEffect">
                                  <p:stCondLst>
                                    <p:cond delay="0"/>
                                  </p:stCondLst>
                                  <p:childTnLst>
                                    <p:animEffect transition="out" filter="fade">
                                      <p:cBhvr>
                                        <p:cTn id="25" dur="750"/>
                                        <p:tgtEl>
                                          <p:spTgt spid="6"/>
                                        </p:tgtEl>
                                      </p:cBhvr>
                                    </p:animEffect>
                                    <p:set>
                                      <p:cBhvr>
                                        <p:cTn id="26" dur="1" fill="hold">
                                          <p:stCondLst>
                                            <p:cond delay="74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750"/>
                                        <p:tgtEl>
                                          <p:spTgt spid="24"/>
                                        </p:tgtEl>
                                      </p:cBhvr>
                                    </p:animEffect>
                                    <p:set>
                                      <p:cBhvr>
                                        <p:cTn id="29" dur="1" fill="hold">
                                          <p:stCondLst>
                                            <p:cond delay="749"/>
                                          </p:stCondLst>
                                        </p:cTn>
                                        <p:tgtEl>
                                          <p:spTgt spid="24"/>
                                        </p:tgtEl>
                                        <p:attrNameLst>
                                          <p:attrName>style.visibility</p:attrName>
                                        </p:attrNameLst>
                                      </p:cBhvr>
                                      <p:to>
                                        <p:strVal val="hidden"/>
                                      </p:to>
                                    </p:set>
                                  </p:childTnLst>
                                </p:cTn>
                              </p:par>
                              <p:par>
                                <p:cTn id="30" presetID="10" presetClass="entr" presetSubtype="0" fill="hold" grpId="1"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750"/>
                                        <p:tgtEl>
                                          <p:spTgt spid="7"/>
                                        </p:tgtEl>
                                      </p:cBhvr>
                                    </p:animEffect>
                                  </p:childTnLst>
                                </p:cTn>
                              </p:par>
                              <p:par>
                                <p:cTn id="33" presetID="6" presetClass="emph" presetSubtype="0" fill="hold" grpId="0" nodeType="withEffect">
                                  <p:stCondLst>
                                    <p:cond delay="0"/>
                                  </p:stCondLst>
                                  <p:childTnLst>
                                    <p:animScale>
                                      <p:cBhvr>
                                        <p:cTn id="34" dur="10" fill="hold"/>
                                        <p:tgtEl>
                                          <p:spTgt spid="7"/>
                                        </p:tgtEl>
                                      </p:cBhvr>
                                      <p:by x="200000" y="200000"/>
                                    </p:animScale>
                                  </p:childTnLst>
                                </p:cTn>
                              </p:par>
                              <p:par>
                                <p:cTn id="35" presetID="6" presetClass="emph" presetSubtype="0" decel="100000" fill="hold" grpId="2" nodeType="withEffect">
                                  <p:stCondLst>
                                    <p:cond delay="0"/>
                                  </p:stCondLst>
                                  <p:childTnLst>
                                    <p:animScale>
                                      <p:cBhvr>
                                        <p:cTn id="36" dur="750" fill="hold"/>
                                        <p:tgtEl>
                                          <p:spTgt spid="7"/>
                                        </p:tgtEl>
                                      </p:cBhvr>
                                      <p:by x="50000" y="50000"/>
                                    </p:animScale>
                                  </p:childTnLst>
                                </p:cTn>
                              </p:par>
                            </p:childTnLst>
                          </p:cTn>
                        </p:par>
                        <p:par>
                          <p:cTn id="37" fill="hold">
                            <p:stCondLst>
                              <p:cond delay="750"/>
                            </p:stCondLst>
                            <p:childTnLst>
                              <p:par>
                                <p:cTn id="38" presetID="10"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75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3" nodeType="clickEffect">
                                  <p:stCondLst>
                                    <p:cond delay="0"/>
                                  </p:stCondLst>
                                  <p:childTnLst>
                                    <p:animEffect transition="out" filter="fade">
                                      <p:cBhvr>
                                        <p:cTn id="44" dur="750"/>
                                        <p:tgtEl>
                                          <p:spTgt spid="7"/>
                                        </p:tgtEl>
                                      </p:cBhvr>
                                    </p:animEffect>
                                    <p:set>
                                      <p:cBhvr>
                                        <p:cTn id="45" dur="1" fill="hold">
                                          <p:stCondLst>
                                            <p:cond delay="749"/>
                                          </p:stCondLst>
                                        </p:cTn>
                                        <p:tgtEl>
                                          <p:spTgt spid="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750"/>
                                        <p:tgtEl>
                                          <p:spTgt spid="25"/>
                                        </p:tgtEl>
                                      </p:cBhvr>
                                    </p:animEffect>
                                    <p:set>
                                      <p:cBhvr>
                                        <p:cTn id="48" dur="1" fill="hold">
                                          <p:stCondLst>
                                            <p:cond delay="749"/>
                                          </p:stCondLst>
                                        </p:cTn>
                                        <p:tgtEl>
                                          <p:spTgt spid="25"/>
                                        </p:tgtEl>
                                        <p:attrNameLst>
                                          <p:attrName>style.visibility</p:attrName>
                                        </p:attrNameLst>
                                      </p:cBhvr>
                                      <p:to>
                                        <p:strVal val="hidden"/>
                                      </p:to>
                                    </p:set>
                                  </p:childTnLst>
                                </p:cTn>
                              </p:par>
                              <p:par>
                                <p:cTn id="49" presetID="10" presetClass="entr" presetSubtype="0" fill="hold" grpId="1"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750"/>
                                        <p:tgtEl>
                                          <p:spTgt spid="9"/>
                                        </p:tgtEl>
                                      </p:cBhvr>
                                    </p:animEffect>
                                  </p:childTnLst>
                                </p:cTn>
                              </p:par>
                              <p:par>
                                <p:cTn id="52" presetID="6" presetClass="emph" presetSubtype="0" fill="hold" grpId="0" nodeType="withEffect">
                                  <p:stCondLst>
                                    <p:cond delay="0"/>
                                  </p:stCondLst>
                                  <p:childTnLst>
                                    <p:animScale>
                                      <p:cBhvr>
                                        <p:cTn id="53" dur="10" fill="hold"/>
                                        <p:tgtEl>
                                          <p:spTgt spid="9"/>
                                        </p:tgtEl>
                                      </p:cBhvr>
                                      <p:by x="200000" y="200000"/>
                                    </p:animScale>
                                  </p:childTnLst>
                                </p:cTn>
                              </p:par>
                              <p:par>
                                <p:cTn id="54" presetID="6" presetClass="emph" presetSubtype="0" decel="100000" fill="hold" grpId="2" nodeType="withEffect">
                                  <p:stCondLst>
                                    <p:cond delay="0"/>
                                  </p:stCondLst>
                                  <p:childTnLst>
                                    <p:animScale>
                                      <p:cBhvr>
                                        <p:cTn id="55" dur="750" fill="hold"/>
                                        <p:tgtEl>
                                          <p:spTgt spid="9"/>
                                        </p:tgtEl>
                                      </p:cBhvr>
                                      <p:by x="50000" y="50000"/>
                                    </p:animScale>
                                  </p:childTnLst>
                                </p:cTn>
                              </p:par>
                            </p:childTnLst>
                          </p:cTn>
                        </p:par>
                        <p:par>
                          <p:cTn id="56" fill="hold">
                            <p:stCondLst>
                              <p:cond delay="75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75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3" nodeType="clickEffect">
                                  <p:stCondLst>
                                    <p:cond delay="0"/>
                                  </p:stCondLst>
                                  <p:childTnLst>
                                    <p:animEffect transition="out" filter="fade">
                                      <p:cBhvr>
                                        <p:cTn id="63" dur="250"/>
                                        <p:tgtEl>
                                          <p:spTgt spid="9"/>
                                        </p:tgtEl>
                                      </p:cBhvr>
                                    </p:animEffect>
                                    <p:set>
                                      <p:cBhvr>
                                        <p:cTn id="64" dur="1" fill="hold">
                                          <p:stCondLst>
                                            <p:cond delay="249"/>
                                          </p:stCondLst>
                                        </p:cTn>
                                        <p:tgtEl>
                                          <p:spTgt spid="9"/>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50"/>
                                        <p:tgtEl>
                                          <p:spTgt spid="26"/>
                                        </p:tgtEl>
                                      </p:cBhvr>
                                    </p:animEffect>
                                    <p:set>
                                      <p:cBhvr>
                                        <p:cTn id="67" dur="1" fill="hold">
                                          <p:stCondLst>
                                            <p:cond delay="249"/>
                                          </p:stCondLst>
                                        </p:cTn>
                                        <p:tgtEl>
                                          <p:spTgt spid="2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9"/>
                                          </p:stCondLst>
                                        </p:cTn>
                                        <p:tgtEl>
                                          <p:spTgt spid="1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9"/>
                                          </p:stCondLst>
                                        </p:cTn>
                                        <p:tgtEl>
                                          <p:spTgt spid="1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9"/>
                                          </p:stCondLst>
                                        </p:cTn>
                                        <p:tgtEl>
                                          <p:spTgt spid="1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9"/>
                                          </p:stCondLst>
                                        </p:cTn>
                                        <p:tgtEl>
                                          <p:spTgt spid="1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9"/>
                                          </p:stCondLst>
                                        </p:cTn>
                                        <p:tgtEl>
                                          <p:spTgt spid="13"/>
                                        </p:tgtEl>
                                        <p:attrNameLst>
                                          <p:attrName>style.visibility</p:attrName>
                                        </p:attrNameLst>
                                      </p:cBhvr>
                                      <p:to>
                                        <p:strVal val="visible"/>
                                      </p:to>
                                    </p:set>
                                  </p:childTnLst>
                                </p:cTn>
                              </p:par>
                              <p:par>
                                <p:cTn id="80" presetID="1" presetClass="exit" presetSubtype="0" fill="hold" grpId="1" nodeType="withEffect">
                                  <p:stCondLst>
                                    <p:cond delay="250"/>
                                  </p:stCondLst>
                                  <p:childTnLst>
                                    <p:set>
                                      <p:cBhvr>
                                        <p:cTn id="81" dur="1" fill="hold">
                                          <p:stCondLst>
                                            <p:cond delay="9"/>
                                          </p:stCondLst>
                                        </p:cTn>
                                        <p:tgtEl>
                                          <p:spTgt spid="10"/>
                                        </p:tgtEl>
                                        <p:attrNameLst>
                                          <p:attrName>style.visibility</p:attrName>
                                        </p:attrNameLst>
                                      </p:cBhvr>
                                      <p:to>
                                        <p:strVal val="hidden"/>
                                      </p:to>
                                    </p:set>
                                  </p:childTnLst>
                                </p:cTn>
                              </p:par>
                              <p:par>
                                <p:cTn id="82" presetID="1" presetClass="exit" presetSubtype="0" fill="hold" grpId="1" nodeType="withEffect">
                                  <p:stCondLst>
                                    <p:cond delay="250"/>
                                  </p:stCondLst>
                                  <p:childTnLst>
                                    <p:set>
                                      <p:cBhvr>
                                        <p:cTn id="83" dur="1" fill="hold">
                                          <p:stCondLst>
                                            <p:cond delay="9"/>
                                          </p:stCondLst>
                                        </p:cTn>
                                        <p:tgtEl>
                                          <p:spTgt spid="11"/>
                                        </p:tgtEl>
                                        <p:attrNameLst>
                                          <p:attrName>style.visibility</p:attrName>
                                        </p:attrNameLst>
                                      </p:cBhvr>
                                      <p:to>
                                        <p:strVal val="hidden"/>
                                      </p:to>
                                    </p:set>
                                  </p:childTnLst>
                                </p:cTn>
                              </p:par>
                              <p:par>
                                <p:cTn id="84" presetID="1" presetClass="exit" presetSubtype="0" fill="hold" grpId="1" nodeType="withEffect">
                                  <p:stCondLst>
                                    <p:cond delay="250"/>
                                  </p:stCondLst>
                                  <p:childTnLst>
                                    <p:set>
                                      <p:cBhvr>
                                        <p:cTn id="85" dur="1" fill="hold">
                                          <p:stCondLst>
                                            <p:cond delay="9"/>
                                          </p:stCondLst>
                                        </p:cTn>
                                        <p:tgtEl>
                                          <p:spTgt spid="19"/>
                                        </p:tgtEl>
                                        <p:attrNameLst>
                                          <p:attrName>style.visibility</p:attrName>
                                        </p:attrNameLst>
                                      </p:cBhvr>
                                      <p:to>
                                        <p:strVal val="hidden"/>
                                      </p:to>
                                    </p:set>
                                  </p:childTnLst>
                                </p:cTn>
                              </p:par>
                              <p:par>
                                <p:cTn id="86" presetID="1" presetClass="exit" presetSubtype="0" fill="hold" grpId="1" nodeType="withEffect">
                                  <p:stCondLst>
                                    <p:cond delay="250"/>
                                  </p:stCondLst>
                                  <p:childTnLst>
                                    <p:set>
                                      <p:cBhvr>
                                        <p:cTn id="87" dur="1" fill="hold">
                                          <p:stCondLst>
                                            <p:cond delay="9"/>
                                          </p:stCondLst>
                                        </p:cTn>
                                        <p:tgtEl>
                                          <p:spTgt spid="12"/>
                                        </p:tgtEl>
                                        <p:attrNameLst>
                                          <p:attrName>style.visibility</p:attrName>
                                        </p:attrNameLst>
                                      </p:cBhvr>
                                      <p:to>
                                        <p:strVal val="hidden"/>
                                      </p:to>
                                    </p:set>
                                  </p:childTnLst>
                                </p:cTn>
                              </p:par>
                              <p:par>
                                <p:cTn id="88" presetID="1" presetClass="exit" presetSubtype="0" fill="hold" grpId="1" nodeType="withEffect">
                                  <p:stCondLst>
                                    <p:cond delay="250"/>
                                  </p:stCondLst>
                                  <p:childTnLst>
                                    <p:set>
                                      <p:cBhvr>
                                        <p:cTn id="89" dur="1" fill="hold">
                                          <p:stCondLst>
                                            <p:cond delay="9"/>
                                          </p:stCondLst>
                                        </p:cTn>
                                        <p:tgtEl>
                                          <p:spTgt spid="13"/>
                                        </p:tgtEl>
                                        <p:attrNameLst>
                                          <p:attrName>style.visibility</p:attrName>
                                        </p:attrNameLst>
                                      </p:cBhvr>
                                      <p:to>
                                        <p:strVal val="hidden"/>
                                      </p:to>
                                    </p:set>
                                  </p:childTnLst>
                                </p:cTn>
                              </p:par>
                              <p:par>
                                <p:cTn id="90" presetID="1" presetClass="entr" presetSubtype="0" fill="hold" grpId="2" nodeType="withEffect">
                                  <p:stCondLst>
                                    <p:cond delay="500"/>
                                  </p:stCondLst>
                                  <p:childTnLst>
                                    <p:set>
                                      <p:cBhvr>
                                        <p:cTn id="91" dur="1" fill="hold">
                                          <p:stCondLst>
                                            <p:cond delay="0"/>
                                          </p:stCondLst>
                                        </p:cTn>
                                        <p:tgtEl>
                                          <p:spTgt spid="10"/>
                                        </p:tgtEl>
                                        <p:attrNameLst>
                                          <p:attrName>style.visibility</p:attrName>
                                        </p:attrNameLst>
                                      </p:cBhvr>
                                      <p:to>
                                        <p:strVal val="visible"/>
                                      </p:to>
                                    </p:set>
                                  </p:childTnLst>
                                </p:cTn>
                              </p:par>
                              <p:par>
                                <p:cTn id="92" presetID="1" presetClass="entr" presetSubtype="0" fill="hold" grpId="2" nodeType="withEffect">
                                  <p:stCondLst>
                                    <p:cond delay="500"/>
                                  </p:stCondLst>
                                  <p:childTnLst>
                                    <p:set>
                                      <p:cBhvr>
                                        <p:cTn id="93" dur="1" fill="hold">
                                          <p:stCondLst>
                                            <p:cond delay="0"/>
                                          </p:stCondLst>
                                        </p:cTn>
                                        <p:tgtEl>
                                          <p:spTgt spid="11"/>
                                        </p:tgtEl>
                                        <p:attrNameLst>
                                          <p:attrName>style.visibility</p:attrName>
                                        </p:attrNameLst>
                                      </p:cBhvr>
                                      <p:to>
                                        <p:strVal val="visible"/>
                                      </p:to>
                                    </p:set>
                                  </p:childTnLst>
                                </p:cTn>
                              </p:par>
                              <p:par>
                                <p:cTn id="94" presetID="1" presetClass="entr" presetSubtype="0" fill="hold" grpId="2" nodeType="withEffect">
                                  <p:stCondLst>
                                    <p:cond delay="500"/>
                                  </p:stCondLst>
                                  <p:childTnLst>
                                    <p:set>
                                      <p:cBhvr>
                                        <p:cTn id="95" dur="1" fill="hold">
                                          <p:stCondLst>
                                            <p:cond delay="0"/>
                                          </p:stCondLst>
                                        </p:cTn>
                                        <p:tgtEl>
                                          <p:spTgt spid="19"/>
                                        </p:tgtEl>
                                        <p:attrNameLst>
                                          <p:attrName>style.visibility</p:attrName>
                                        </p:attrNameLst>
                                      </p:cBhvr>
                                      <p:to>
                                        <p:strVal val="visible"/>
                                      </p:to>
                                    </p:set>
                                  </p:childTnLst>
                                </p:cTn>
                              </p:par>
                              <p:par>
                                <p:cTn id="96" presetID="1" presetClass="entr" presetSubtype="0" fill="hold" grpId="2" nodeType="withEffect">
                                  <p:stCondLst>
                                    <p:cond delay="500"/>
                                  </p:stCondLst>
                                  <p:childTnLst>
                                    <p:set>
                                      <p:cBhvr>
                                        <p:cTn id="97" dur="1" fill="hold">
                                          <p:stCondLst>
                                            <p:cond delay="0"/>
                                          </p:stCondLst>
                                        </p:cTn>
                                        <p:tgtEl>
                                          <p:spTgt spid="12"/>
                                        </p:tgtEl>
                                        <p:attrNameLst>
                                          <p:attrName>style.visibility</p:attrName>
                                        </p:attrNameLst>
                                      </p:cBhvr>
                                      <p:to>
                                        <p:strVal val="visible"/>
                                      </p:to>
                                    </p:set>
                                  </p:childTnLst>
                                </p:cTn>
                              </p:par>
                              <p:par>
                                <p:cTn id="98" presetID="1" presetClass="entr" presetSubtype="0" fill="hold" grpId="2" nodeType="withEffect">
                                  <p:stCondLst>
                                    <p:cond delay="500"/>
                                  </p:stCondLst>
                                  <p:childTnLst>
                                    <p:set>
                                      <p:cBhvr>
                                        <p:cTn id="99" dur="1" fill="hold">
                                          <p:stCondLst>
                                            <p:cond delay="0"/>
                                          </p:stCondLst>
                                        </p:cTn>
                                        <p:tgtEl>
                                          <p:spTgt spid="1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9"/>
                                          </p:stCondLst>
                                        </p:cTn>
                                        <p:tgtEl>
                                          <p:spTgt spid="21"/>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9"/>
                                          </p:stCondLst>
                                        </p:cTn>
                                        <p:tgtEl>
                                          <p:spTgt spid="22"/>
                                        </p:tgtEl>
                                        <p:attrNameLst>
                                          <p:attrName>style.visibility</p:attrName>
                                        </p:attrNameLst>
                                      </p:cBhvr>
                                      <p:to>
                                        <p:strVal val="visible"/>
                                      </p:to>
                                    </p:set>
                                  </p:childTnLst>
                                </p:cTn>
                              </p:par>
                              <p:par>
                                <p:cTn id="106" presetID="1" presetClass="exit" presetSubtype="0" fill="hold" grpId="1" nodeType="withEffect">
                                  <p:stCondLst>
                                    <p:cond delay="250"/>
                                  </p:stCondLst>
                                  <p:childTnLst>
                                    <p:set>
                                      <p:cBhvr>
                                        <p:cTn id="107" dur="1" fill="hold">
                                          <p:stCondLst>
                                            <p:cond delay="9"/>
                                          </p:stCondLst>
                                        </p:cTn>
                                        <p:tgtEl>
                                          <p:spTgt spid="21"/>
                                        </p:tgtEl>
                                        <p:attrNameLst>
                                          <p:attrName>style.visibility</p:attrName>
                                        </p:attrNameLst>
                                      </p:cBhvr>
                                      <p:to>
                                        <p:strVal val="hidden"/>
                                      </p:to>
                                    </p:set>
                                  </p:childTnLst>
                                </p:cTn>
                              </p:par>
                              <p:par>
                                <p:cTn id="108" presetID="1" presetClass="exit" presetSubtype="0" fill="hold" grpId="1" nodeType="withEffect">
                                  <p:stCondLst>
                                    <p:cond delay="250"/>
                                  </p:stCondLst>
                                  <p:childTnLst>
                                    <p:set>
                                      <p:cBhvr>
                                        <p:cTn id="109" dur="1" fill="hold">
                                          <p:stCondLst>
                                            <p:cond delay="9"/>
                                          </p:stCondLst>
                                        </p:cTn>
                                        <p:tgtEl>
                                          <p:spTgt spid="22"/>
                                        </p:tgtEl>
                                        <p:attrNameLst>
                                          <p:attrName>style.visibility</p:attrName>
                                        </p:attrNameLst>
                                      </p:cBhvr>
                                      <p:to>
                                        <p:strVal val="hidden"/>
                                      </p:to>
                                    </p:set>
                                  </p:childTnLst>
                                </p:cTn>
                              </p:par>
                              <p:par>
                                <p:cTn id="110" presetID="1" presetClass="entr" presetSubtype="0" fill="hold" grpId="2" nodeType="withEffect">
                                  <p:stCondLst>
                                    <p:cond delay="500"/>
                                  </p:stCondLst>
                                  <p:childTnLst>
                                    <p:set>
                                      <p:cBhvr>
                                        <p:cTn id="111" dur="1" fill="hold">
                                          <p:stCondLst>
                                            <p:cond delay="0"/>
                                          </p:stCondLst>
                                        </p:cTn>
                                        <p:tgtEl>
                                          <p:spTgt spid="21"/>
                                        </p:tgtEl>
                                        <p:attrNameLst>
                                          <p:attrName>style.visibility</p:attrName>
                                        </p:attrNameLst>
                                      </p:cBhvr>
                                      <p:to>
                                        <p:strVal val="visible"/>
                                      </p:to>
                                    </p:set>
                                  </p:childTnLst>
                                </p:cTn>
                              </p:par>
                              <p:par>
                                <p:cTn id="112" presetID="1" presetClass="entr" presetSubtype="0" fill="hold" grpId="2" nodeType="withEffect">
                                  <p:stCondLst>
                                    <p:cond delay="500"/>
                                  </p:stCondLst>
                                  <p:childTnLst>
                                    <p:set>
                                      <p:cBhvr>
                                        <p:cTn id="11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9" grpId="0" animBg="1"/>
      <p:bldP spid="19" grpId="1" animBg="1"/>
      <p:bldP spid="19" grpId="2" animBg="1"/>
      <p:bldP spid="21" grpId="0" animBg="1"/>
      <p:bldP spid="21" grpId="1" animBg="1"/>
      <p:bldP spid="21" grpId="2" animBg="1"/>
      <p:bldP spid="22" grpId="0" animBg="1"/>
      <p:bldP spid="22" grpId="1" animBg="1"/>
      <p:bldP spid="22" grpId="2" animBg="1"/>
      <p:bldP spid="6" grpId="0" animBg="1"/>
      <p:bldP spid="6" grpId="1" animBg="1"/>
      <p:bldP spid="6" grpId="2" animBg="1"/>
      <p:bldP spid="6" grpId="3" animBg="1"/>
      <p:bldP spid="7" grpId="0" animBg="1"/>
      <p:bldP spid="7" grpId="1" animBg="1"/>
      <p:bldP spid="7" grpId="2" animBg="1"/>
      <p:bldP spid="7" grpId="3" animBg="1"/>
      <p:bldP spid="9" grpId="0" animBg="1"/>
      <p:bldP spid="9" grpId="1" animBg="1"/>
      <p:bldP spid="9" grpId="2" animBg="1"/>
      <p:bldP spid="9" grpId="3" animBg="1"/>
      <p:bldP spid="24" grpId="0"/>
      <p:bldP spid="24" grpId="1"/>
      <p:bldP spid="25" grpId="0"/>
      <p:bldP spid="25" grpId="1"/>
      <p:bldP spid="26" grpId="0"/>
      <p:bldP spid="2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2AD4-C35A-82E4-228D-7C02A229FE28}"/>
              </a:ext>
            </a:extLst>
          </p:cNvPr>
          <p:cNvSpPr>
            <a:spLocks noGrp="1"/>
          </p:cNvSpPr>
          <p:nvPr>
            <p:ph type="title"/>
          </p:nvPr>
        </p:nvSpPr>
        <p:spPr>
          <a:xfrm>
            <a:off x="457200" y="3549444"/>
            <a:ext cx="2934574" cy="935193"/>
          </a:xfrm>
        </p:spPr>
        <p:txBody>
          <a:bodyPr/>
          <a:lstStyle/>
          <a:p>
            <a:r>
              <a:rPr lang="hu-HU" b="1" noProof="0">
                <a:cs typeface="Rubik"/>
              </a:rPr>
              <a:t>Hálózat</a:t>
            </a:r>
            <a:endParaRPr lang="hu-HU" b="1" noProof="0"/>
          </a:p>
        </p:txBody>
      </p:sp>
    </p:spTree>
    <p:extLst>
      <p:ext uri="{BB962C8B-B14F-4D97-AF65-F5344CB8AC3E}">
        <p14:creationId xmlns:p14="http://schemas.microsoft.com/office/powerpoint/2010/main" val="169138653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44"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45" name="Group 44">
            <a:extLst>
              <a:ext uri="{FF2B5EF4-FFF2-40B4-BE49-F238E27FC236}">
                <a16:creationId xmlns:a16="http://schemas.microsoft.com/office/drawing/2014/main" id="{6DBB4B8F-57A2-4546-9449-6DBBA6E7C6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56394" cy="6861532"/>
            <a:chOff x="7739089" y="-3532"/>
            <a:chExt cx="4456394" cy="6861532"/>
          </a:xfrm>
        </p:grpSpPr>
        <p:sp>
          <p:nvSpPr>
            <p:cNvPr id="14" name="Oval 13">
              <a:extLst>
                <a:ext uri="{FF2B5EF4-FFF2-40B4-BE49-F238E27FC236}">
                  <a16:creationId xmlns:a16="http://schemas.microsoft.com/office/drawing/2014/main" id="{AC31B59C-8450-4595-B395-B86BCB944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15" name="Freeform: Shape 14">
              <a:extLst>
                <a:ext uri="{FF2B5EF4-FFF2-40B4-BE49-F238E27FC236}">
                  <a16:creationId xmlns:a16="http://schemas.microsoft.com/office/drawing/2014/main" id="{9FF4BA6E-92B7-48A3-891F-FF1DE970A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6" name="Freeform: Shape 15">
              <a:extLst>
                <a:ext uri="{FF2B5EF4-FFF2-40B4-BE49-F238E27FC236}">
                  <a16:creationId xmlns:a16="http://schemas.microsoft.com/office/drawing/2014/main" id="{4599F993-966A-49D6-952F-B95A7967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9158"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hu-HU" noProof="0"/>
            </a:p>
          </p:txBody>
        </p:sp>
        <p:sp>
          <p:nvSpPr>
            <p:cNvPr id="17" name="Graphic 9">
              <a:extLst>
                <a:ext uri="{FF2B5EF4-FFF2-40B4-BE49-F238E27FC236}">
                  <a16:creationId xmlns:a16="http://schemas.microsoft.com/office/drawing/2014/main" id="{90B896C1-7BD8-4907-8561-4AAB7316D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hu-HU" noProof="0"/>
            </a:p>
          </p:txBody>
        </p:sp>
      </p:grpSp>
      <p:sp>
        <p:nvSpPr>
          <p:cNvPr id="46" name="Texture">
            <a:extLst>
              <a:ext uri="{FF2B5EF4-FFF2-40B4-BE49-F238E27FC236}">
                <a16:creationId xmlns:a16="http://schemas.microsoft.com/office/drawing/2014/main" id="{F34FFB17-4733-4A4C-9F36-CE82366CB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AD6EB7E5-F755-1C4F-B220-C5DAC68B2976}"/>
              </a:ext>
            </a:extLst>
          </p:cNvPr>
          <p:cNvSpPr>
            <a:spLocks noGrp="1"/>
          </p:cNvSpPr>
          <p:nvPr>
            <p:ph type="title"/>
          </p:nvPr>
        </p:nvSpPr>
        <p:spPr>
          <a:xfrm>
            <a:off x="457201" y="668049"/>
            <a:ext cx="4930876" cy="1325563"/>
          </a:xfrm>
        </p:spPr>
        <p:txBody>
          <a:bodyPr>
            <a:normAutofit/>
          </a:bodyPr>
          <a:lstStyle/>
          <a:p>
            <a:r>
              <a:rPr lang="hu-HU" noProof="0">
                <a:cs typeface="Rubik"/>
              </a:rPr>
              <a:t>Fővárosi Könyvtár</a:t>
            </a:r>
            <a:endParaRPr lang="hu-HU" noProof="0"/>
          </a:p>
        </p:txBody>
      </p:sp>
      <p:pic>
        <p:nvPicPr>
          <p:cNvPr id="5" name="Content Placeholder 4" descr="Picture 999828948, Picture">
            <a:extLst>
              <a:ext uri="{FF2B5EF4-FFF2-40B4-BE49-F238E27FC236}">
                <a16:creationId xmlns:a16="http://schemas.microsoft.com/office/drawing/2014/main" id="{59CC4B82-701D-8BC6-668E-6B43710C869F}"/>
              </a:ext>
            </a:extLst>
          </p:cNvPr>
          <p:cNvPicPr>
            <a:picLocks noGrp="1" noChangeAspect="1"/>
          </p:cNvPicPr>
          <p:nvPr>
            <p:ph idx="1"/>
          </p:nvPr>
        </p:nvPicPr>
        <p:blipFill>
          <a:blip r:embed="rId4"/>
          <a:stretch>
            <a:fillRect/>
          </a:stretch>
        </p:blipFill>
        <p:spPr>
          <a:xfrm>
            <a:off x="543560" y="2668286"/>
            <a:ext cx="6404451" cy="3666548"/>
          </a:xfrm>
          <a:effectLst>
            <a:outerShdw blurRad="50800" dist="38100" dir="5400000" algn="t" rotWithShape="0">
              <a:prstClr val="black">
                <a:alpha val="40000"/>
              </a:prstClr>
            </a:outerShdw>
          </a:effectLst>
        </p:spPr>
      </p:pic>
      <p:pic>
        <p:nvPicPr>
          <p:cNvPr id="4" name="Content Placeholder 6" descr="Picture 1411396106, Picture">
            <a:extLst>
              <a:ext uri="{FF2B5EF4-FFF2-40B4-BE49-F238E27FC236}">
                <a16:creationId xmlns:a16="http://schemas.microsoft.com/office/drawing/2014/main" id="{2A08365E-09B6-88E8-0264-6253EAB622EB}"/>
              </a:ext>
            </a:extLst>
          </p:cNvPr>
          <p:cNvPicPr>
            <a:picLocks noChangeAspect="1"/>
          </p:cNvPicPr>
          <p:nvPr/>
        </p:nvPicPr>
        <p:blipFill>
          <a:blip r:embed="rId5"/>
          <a:srcRect l="518" t="1262" r="41454" b="9120"/>
          <a:stretch/>
        </p:blipFill>
        <p:spPr>
          <a:xfrm>
            <a:off x="7918449" y="168275"/>
            <a:ext cx="3531759" cy="3531758"/>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a:solidFill>
            <a:srgbClr val="FFFFFF">
              <a:shade val="85000"/>
            </a:srgbClr>
          </a:solidFill>
        </p:spPr>
      </p:pic>
      <p:sp>
        <p:nvSpPr>
          <p:cNvPr id="6" name="TextBox 5">
            <a:extLst>
              <a:ext uri="{FF2B5EF4-FFF2-40B4-BE49-F238E27FC236}">
                <a16:creationId xmlns:a16="http://schemas.microsoft.com/office/drawing/2014/main" id="{5DD5FF9A-3D3A-5848-832C-EC46E776C044}"/>
              </a:ext>
            </a:extLst>
          </p:cNvPr>
          <p:cNvSpPr txBox="1"/>
          <p:nvPr/>
        </p:nvSpPr>
        <p:spPr>
          <a:xfrm>
            <a:off x="465703" y="1882658"/>
            <a:ext cx="49308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000" noProof="0">
                <a:latin typeface="Aptos"/>
                <a:cs typeface="Rubik"/>
              </a:rPr>
              <a:t>Budapest, Szabó Ervin tér 1, 1088</a:t>
            </a:r>
          </a:p>
        </p:txBody>
      </p:sp>
    </p:spTree>
    <p:extLst>
      <p:ext uri="{BB962C8B-B14F-4D97-AF65-F5344CB8AC3E}">
        <p14:creationId xmlns:p14="http://schemas.microsoft.com/office/powerpoint/2010/main" val="366913769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12"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grpSp>
        <p:nvGrpSpPr>
          <p:cNvPr id="14" name="Group 13">
            <a:extLst>
              <a:ext uri="{FF2B5EF4-FFF2-40B4-BE49-F238E27FC236}">
                <a16:creationId xmlns:a16="http://schemas.microsoft.com/office/drawing/2014/main" id="{6DBB4B8F-57A2-4546-9449-6DBBA6E7C6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56394" cy="6861532"/>
            <a:chOff x="7739089" y="-3532"/>
            <a:chExt cx="4456394" cy="6861532"/>
          </a:xfrm>
        </p:grpSpPr>
        <p:sp>
          <p:nvSpPr>
            <p:cNvPr id="15" name="Oval 14">
              <a:extLst>
                <a:ext uri="{FF2B5EF4-FFF2-40B4-BE49-F238E27FC236}">
                  <a16:creationId xmlns:a16="http://schemas.microsoft.com/office/drawing/2014/main" id="{AC31B59C-8450-4595-B395-B86BCB944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hu-HU" noProof="0"/>
            </a:p>
          </p:txBody>
        </p:sp>
        <p:sp>
          <p:nvSpPr>
            <p:cNvPr id="16" name="Freeform: Shape 15">
              <a:extLst>
                <a:ext uri="{FF2B5EF4-FFF2-40B4-BE49-F238E27FC236}">
                  <a16:creationId xmlns:a16="http://schemas.microsoft.com/office/drawing/2014/main" id="{9FF4BA6E-92B7-48A3-891F-FF1DE970A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hu-HU" noProof="0"/>
            </a:p>
          </p:txBody>
        </p:sp>
        <p:sp>
          <p:nvSpPr>
            <p:cNvPr id="17" name="Freeform: Shape 16">
              <a:extLst>
                <a:ext uri="{FF2B5EF4-FFF2-40B4-BE49-F238E27FC236}">
                  <a16:creationId xmlns:a16="http://schemas.microsoft.com/office/drawing/2014/main" id="{4599F993-966A-49D6-952F-B95A7967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9158"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hu-HU" noProof="0"/>
            </a:p>
          </p:txBody>
        </p:sp>
        <p:sp>
          <p:nvSpPr>
            <p:cNvPr id="18" name="Graphic 9">
              <a:extLst>
                <a:ext uri="{FF2B5EF4-FFF2-40B4-BE49-F238E27FC236}">
                  <a16:creationId xmlns:a16="http://schemas.microsoft.com/office/drawing/2014/main" id="{90B896C1-7BD8-4907-8561-4AAB7316D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hu-HU" noProof="0"/>
            </a:p>
          </p:txBody>
        </p:sp>
      </p:grpSp>
      <p:sp>
        <p:nvSpPr>
          <p:cNvPr id="20" name="Texture">
            <a:extLst>
              <a:ext uri="{FF2B5EF4-FFF2-40B4-BE49-F238E27FC236}">
                <a16:creationId xmlns:a16="http://schemas.microsoft.com/office/drawing/2014/main" id="{F34FFB17-4733-4A4C-9F36-CE82366CB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hu-HU" noProof="0"/>
          </a:p>
        </p:txBody>
      </p:sp>
      <p:sp>
        <p:nvSpPr>
          <p:cNvPr id="2" name="Title 1">
            <a:extLst>
              <a:ext uri="{FF2B5EF4-FFF2-40B4-BE49-F238E27FC236}">
                <a16:creationId xmlns:a16="http://schemas.microsoft.com/office/drawing/2014/main" id="{FBF055FE-5EFD-9063-B5FF-9DCADC8571FF}"/>
              </a:ext>
            </a:extLst>
          </p:cNvPr>
          <p:cNvSpPr>
            <a:spLocks noGrp="1"/>
          </p:cNvSpPr>
          <p:nvPr>
            <p:ph type="title"/>
          </p:nvPr>
        </p:nvSpPr>
        <p:spPr>
          <a:xfrm>
            <a:off x="457201" y="668049"/>
            <a:ext cx="4289035" cy="1325563"/>
          </a:xfrm>
        </p:spPr>
        <p:txBody>
          <a:bodyPr>
            <a:normAutofit/>
          </a:bodyPr>
          <a:lstStyle/>
          <a:p>
            <a:r>
              <a:rPr lang="hu-HU" noProof="0">
                <a:cs typeface="Rubik"/>
              </a:rPr>
              <a:t>Körúti Könyvtár</a:t>
            </a:r>
            <a:endParaRPr lang="hu-HU" noProof="0"/>
          </a:p>
        </p:txBody>
      </p:sp>
      <p:pic>
        <p:nvPicPr>
          <p:cNvPr id="6" name="Content Placeholder 5" descr="Picture 1406632665, Picture">
            <a:extLst>
              <a:ext uri="{FF2B5EF4-FFF2-40B4-BE49-F238E27FC236}">
                <a16:creationId xmlns:a16="http://schemas.microsoft.com/office/drawing/2014/main" id="{49E905CE-B015-2915-A48F-6CF0AEFABD0B}"/>
              </a:ext>
            </a:extLst>
          </p:cNvPr>
          <p:cNvPicPr>
            <a:picLocks noGrp="1" noChangeAspect="1"/>
          </p:cNvPicPr>
          <p:nvPr>
            <p:ph idx="1"/>
          </p:nvPr>
        </p:nvPicPr>
        <p:blipFill>
          <a:blip r:embed="rId4"/>
          <a:stretch>
            <a:fillRect/>
          </a:stretch>
        </p:blipFill>
        <p:spPr>
          <a:xfrm>
            <a:off x="551560" y="2385681"/>
            <a:ext cx="6164473" cy="4080250"/>
          </a:xfrm>
          <a:effectLst>
            <a:outerShdw blurRad="50800" dist="38100" dir="5400000" algn="t" rotWithShape="0">
              <a:prstClr val="black">
                <a:alpha val="40000"/>
              </a:prstClr>
            </a:outerShdw>
          </a:effectLst>
        </p:spPr>
      </p:pic>
      <p:pic>
        <p:nvPicPr>
          <p:cNvPr id="5" name="Content Placeholder 7" descr="Picture 700929137, Picture">
            <a:extLst>
              <a:ext uri="{FF2B5EF4-FFF2-40B4-BE49-F238E27FC236}">
                <a16:creationId xmlns:a16="http://schemas.microsoft.com/office/drawing/2014/main" id="{DD594EFD-FB97-903A-1309-8CD77AB577E4}"/>
              </a:ext>
            </a:extLst>
          </p:cNvPr>
          <p:cNvPicPr>
            <a:picLocks noChangeAspect="1"/>
          </p:cNvPicPr>
          <p:nvPr/>
        </p:nvPicPr>
        <p:blipFill>
          <a:blip r:embed="rId5"/>
          <a:srcRect l="26333" t="21600" r="1343" b="6076"/>
          <a:stretch/>
        </p:blipFill>
        <p:spPr>
          <a:xfrm>
            <a:off x="7918449" y="168275"/>
            <a:ext cx="3531759" cy="3531758"/>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
        <p:nvSpPr>
          <p:cNvPr id="4" name="TextBox 3">
            <a:extLst>
              <a:ext uri="{FF2B5EF4-FFF2-40B4-BE49-F238E27FC236}">
                <a16:creationId xmlns:a16="http://schemas.microsoft.com/office/drawing/2014/main" id="{A43B8451-8182-DF5E-7D7E-55AA4C760637}"/>
              </a:ext>
            </a:extLst>
          </p:cNvPr>
          <p:cNvSpPr txBox="1"/>
          <p:nvPr/>
        </p:nvSpPr>
        <p:spPr>
          <a:xfrm>
            <a:off x="469779" y="1877962"/>
            <a:ext cx="4276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sz="2000" noProof="0">
                <a:latin typeface="Aptos"/>
              </a:rPr>
              <a:t>Budapest, Teréz krt. 2-4, 1066</a:t>
            </a:r>
          </a:p>
        </p:txBody>
      </p:sp>
    </p:spTree>
    <p:extLst>
      <p:ext uri="{BB962C8B-B14F-4D97-AF65-F5344CB8AC3E}">
        <p14:creationId xmlns:p14="http://schemas.microsoft.com/office/powerpoint/2010/main" val="197882710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hu-HU" noProof="0">
              <a:solidFill>
                <a:schemeClr val="tx1"/>
              </a:solidFill>
            </a:endParaRPr>
          </a:p>
        </p:txBody>
      </p:sp>
      <p:sp>
        <p:nvSpPr>
          <p:cNvPr id="76"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hu-HU" noProof="0">
              <a:solidFill>
                <a:schemeClr val="bg2">
                  <a:lumMod val="75000"/>
                  <a:lumOff val="25000"/>
                </a:schemeClr>
              </a:solidFill>
            </a:endParaRPr>
          </a:p>
        </p:txBody>
      </p:sp>
      <p:sp>
        <p:nvSpPr>
          <p:cNvPr id="77" name="Graphic 9">
            <a:extLst>
              <a:ext uri="{FF2B5EF4-FFF2-40B4-BE49-F238E27FC236}">
                <a16:creationId xmlns:a16="http://schemas.microsoft.com/office/drawing/2014/main" id="{1DC6AD12-39BE-406B-8C52-D8AC09C60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952" y="0"/>
            <a:ext cx="6099048" cy="609904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bg2">
              <a:alpha val="30000"/>
            </a:schemeClr>
          </a:solidFill>
          <a:ln w="9525" cap="flat">
            <a:noFill/>
            <a:prstDash val="solid"/>
            <a:miter/>
          </a:ln>
        </p:spPr>
        <p:txBody>
          <a:bodyPr wrap="square" rtlCol="0" anchor="ctr">
            <a:noAutofit/>
          </a:bodyPr>
          <a:lstStyle/>
          <a:p>
            <a:endParaRPr lang="hu-HU" noProof="0"/>
          </a:p>
        </p:txBody>
      </p:sp>
      <p:sp>
        <p:nvSpPr>
          <p:cNvPr id="78"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lIns="0" rIns="0" rtlCol="0" anchor="ctr"/>
          <a:lstStyle/>
          <a:p>
            <a:endParaRPr lang="hu-HU" noProof="0"/>
          </a:p>
        </p:txBody>
      </p:sp>
      <p:sp>
        <p:nvSpPr>
          <p:cNvPr id="2" name="Title 1">
            <a:extLst>
              <a:ext uri="{FF2B5EF4-FFF2-40B4-BE49-F238E27FC236}">
                <a16:creationId xmlns:a16="http://schemas.microsoft.com/office/drawing/2014/main" id="{22729EEE-41D1-77C8-59AB-3FEC4C56EEB7}"/>
              </a:ext>
            </a:extLst>
          </p:cNvPr>
          <p:cNvSpPr>
            <a:spLocks noGrp="1"/>
          </p:cNvSpPr>
          <p:nvPr>
            <p:ph type="title"/>
          </p:nvPr>
        </p:nvSpPr>
        <p:spPr>
          <a:xfrm>
            <a:off x="457201" y="668049"/>
            <a:ext cx="4891548" cy="5430999"/>
          </a:xfrm>
        </p:spPr>
        <p:txBody>
          <a:bodyPr anchor="ctr">
            <a:normAutofit/>
          </a:bodyPr>
          <a:lstStyle/>
          <a:p>
            <a:r>
              <a:rPr lang="hu-HU" noProof="0">
                <a:cs typeface="Rubik"/>
              </a:rPr>
              <a:t>VLAN-ok a</a:t>
            </a:r>
            <a:br>
              <a:rPr lang="hu-HU" noProof="0">
                <a:cs typeface="Rubik"/>
              </a:rPr>
            </a:br>
            <a:r>
              <a:rPr lang="hu-HU" noProof="0">
                <a:cs typeface="Rubik"/>
              </a:rPr>
              <a:t>Fővárosi és Körúti telephelyen</a:t>
            </a:r>
            <a:endParaRPr lang="hu-HU" noProof="0"/>
          </a:p>
        </p:txBody>
      </p:sp>
      <p:graphicFrame>
        <p:nvGraphicFramePr>
          <p:cNvPr id="5" name="Content Placeholder 4">
            <a:extLst>
              <a:ext uri="{FF2B5EF4-FFF2-40B4-BE49-F238E27FC236}">
                <a16:creationId xmlns:a16="http://schemas.microsoft.com/office/drawing/2014/main" id="{92DD41FD-06C4-863C-604D-0D2BFA287AFC}"/>
              </a:ext>
            </a:extLst>
          </p:cNvPr>
          <p:cNvGraphicFramePr>
            <a:graphicFrameLocks noGrp="1"/>
          </p:cNvGraphicFramePr>
          <p:nvPr>
            <p:ph idx="1"/>
            <p:extLst>
              <p:ext uri="{D42A27DB-BD31-4B8C-83A1-F6EECF244321}">
                <p14:modId xmlns:p14="http://schemas.microsoft.com/office/powerpoint/2010/main" val="3683954987"/>
              </p:ext>
            </p:extLst>
          </p:nvPr>
        </p:nvGraphicFramePr>
        <p:xfrm>
          <a:off x="6274242" y="1616108"/>
          <a:ext cx="5475797" cy="3625784"/>
        </p:xfrm>
        <a:graphic>
          <a:graphicData uri="http://schemas.openxmlformats.org/drawingml/2006/table">
            <a:tbl>
              <a:tblPr firstRow="1" bandRow="1">
                <a:tableStyleId>{5C22544A-7EE6-4342-B048-85BDC9FD1C3A}</a:tableStyleId>
              </a:tblPr>
              <a:tblGrid>
                <a:gridCol w="1438936">
                  <a:extLst>
                    <a:ext uri="{9D8B030D-6E8A-4147-A177-3AD203B41FA5}">
                      <a16:colId xmlns:a16="http://schemas.microsoft.com/office/drawing/2014/main" val="58237255"/>
                    </a:ext>
                  </a:extLst>
                </a:gridCol>
                <a:gridCol w="1396944">
                  <a:extLst>
                    <a:ext uri="{9D8B030D-6E8A-4147-A177-3AD203B41FA5}">
                      <a16:colId xmlns:a16="http://schemas.microsoft.com/office/drawing/2014/main" val="1764509507"/>
                    </a:ext>
                  </a:extLst>
                </a:gridCol>
                <a:gridCol w="697073">
                  <a:extLst>
                    <a:ext uri="{9D8B030D-6E8A-4147-A177-3AD203B41FA5}">
                      <a16:colId xmlns:a16="http://schemas.microsoft.com/office/drawing/2014/main" val="3903680587"/>
                    </a:ext>
                  </a:extLst>
                </a:gridCol>
                <a:gridCol w="1942844">
                  <a:extLst>
                    <a:ext uri="{9D8B030D-6E8A-4147-A177-3AD203B41FA5}">
                      <a16:colId xmlns:a16="http://schemas.microsoft.com/office/drawing/2014/main" val="2273032688"/>
                    </a:ext>
                  </a:extLst>
                </a:gridCol>
              </a:tblGrid>
              <a:tr h="745784">
                <a:tc>
                  <a:txBody>
                    <a:bodyPr/>
                    <a:lstStyle/>
                    <a:p>
                      <a:pPr algn="ctr"/>
                      <a:r>
                        <a:rPr lang="hu-HU" sz="2000" noProof="0"/>
                        <a:t>VLAN sorszáma</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gridSpan="2">
                  <a:txBody>
                    <a:bodyPr/>
                    <a:lstStyle/>
                    <a:p>
                      <a:pPr algn="ctr"/>
                      <a:r>
                        <a:rPr lang="hu-HU" sz="2000" noProof="0"/>
                        <a:t>Hálózat</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hMerge="1">
                  <a:txBody>
                    <a:bodyPr/>
                    <a:lstStyle/>
                    <a:p>
                      <a:pPr lvl="0">
                        <a:buNone/>
                      </a:pPr>
                      <a:endParaRPr lang="en-US"/>
                    </a:p>
                  </a:txBody>
                  <a:tcPr>
                    <a:lnL w="0">
                      <a:noFill/>
                    </a:lnL>
                    <a:lnR w="12700">
                      <a:noFill/>
                    </a:lnR>
                    <a:lnT w="12700">
                      <a:noFill/>
                    </a:lnT>
                    <a:lnB w="12700">
                      <a:noFill/>
                    </a:lnB>
                    <a:lnTlToBr w="12700" cmpd="sng">
                      <a:noFill/>
                      <a:prstDash val="solid"/>
                    </a:lnTlToBr>
                    <a:lnBlToTr w="12700" cmpd="sng">
                      <a:noFill/>
                      <a:prstDash val="solid"/>
                    </a:lnBlToTr>
                  </a:tcPr>
                </a:tc>
                <a:tc>
                  <a:txBody>
                    <a:bodyPr/>
                    <a:lstStyle/>
                    <a:p>
                      <a:pPr algn="ctr"/>
                      <a:r>
                        <a:rPr lang="hu-HU" sz="2000" noProof="0"/>
                        <a:t>Jellemzés</a:t>
                      </a:r>
                    </a:p>
                  </a:txBody>
                  <a:tcPr marL="100782" marR="100782" marT="50391" marB="50391" anchor="ctr">
                    <a:lnL w="12700" cap="flat" cmpd="sng" algn="ctr">
                      <a:solidFill>
                        <a:srgbClr val="AA4A59"/>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677811973"/>
                  </a:ext>
                </a:extLst>
              </a:tr>
              <a:tr h="720000">
                <a:tc>
                  <a:txBody>
                    <a:bodyPr/>
                    <a:lstStyle/>
                    <a:p>
                      <a:pPr algn="ctr"/>
                      <a:r>
                        <a:rPr lang="hu-HU" sz="2000" noProof="0"/>
                        <a:t>10</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tc>
                  <a:txBody>
                    <a:bodyPr/>
                    <a:lstStyle/>
                    <a:p>
                      <a:pPr algn="r"/>
                      <a:r>
                        <a:rPr lang="hu-HU" sz="2000" noProof="0"/>
                        <a:t>10.0.10.0</a:t>
                      </a:r>
                    </a:p>
                  </a:txBody>
                  <a:tcPr marL="100782" marR="100782" marT="50391" marB="50391" anchor="ctr">
                    <a:lnL w="12700" cap="flat" cmpd="sng" algn="ctr">
                      <a:solidFill>
                        <a:srgbClr val="AA4A59"/>
                      </a:solidFill>
                      <a:prstDash val="solid"/>
                      <a:round/>
                      <a:headEnd type="none" w="med" len="med"/>
                      <a:tailEnd type="none" w="med" len="med"/>
                    </a:lnL>
                    <a:lnR w="0">
                      <a:noFill/>
                    </a:lnR>
                    <a:lnT w="38100" cmpd="sng">
                      <a:noFill/>
                    </a:lnT>
                    <a:lnB w="12700" cmpd="sng">
                      <a:noFill/>
                    </a:lnB>
                    <a:lnTlToBr w="12700" cmpd="sng">
                      <a:noFill/>
                      <a:prstDash val="solid"/>
                    </a:lnTlToBr>
                    <a:lnBlToTr w="12700" cmpd="sng">
                      <a:noFill/>
                      <a:prstDash val="solid"/>
                    </a:lnBlToTr>
                  </a:tcPr>
                </a:tc>
                <a:tc>
                  <a:txBody>
                    <a:bodyPr/>
                    <a:lstStyle/>
                    <a:p>
                      <a:pPr lvl="0" algn="l">
                        <a:buNone/>
                      </a:pPr>
                      <a:r>
                        <a:rPr lang="hu-HU" sz="2000" noProof="0"/>
                        <a:t>/24</a:t>
                      </a:r>
                    </a:p>
                  </a:txBody>
                  <a:tcPr marL="100782" marR="100782" marT="50391" marB="50391" anchor="ctr">
                    <a:lnL w="0">
                      <a:noFill/>
                    </a:lnL>
                    <a:lnR w="12700" cap="flat" cmpd="sng" algn="ctr">
                      <a:solidFill>
                        <a:srgbClr val="AA4A59"/>
                      </a:solidFill>
                      <a:prstDash val="solid"/>
                      <a:round/>
                      <a:headEnd type="none" w="med" len="med"/>
                      <a:tailEnd type="none" w="med" len="med"/>
                    </a:lnR>
                    <a:lnT w="12700">
                      <a:noFill/>
                    </a:lnT>
                    <a:lnB w="12700">
                      <a:noFill/>
                    </a:lnB>
                    <a:lnTlToBr w="12700" cmpd="sng">
                      <a:noFill/>
                      <a:prstDash val="solid"/>
                    </a:lnTlToBr>
                    <a:lnBlToTr w="12700" cmpd="sng">
                      <a:noFill/>
                      <a:prstDash val="solid"/>
                    </a:lnBlToTr>
                  </a:tcPr>
                </a:tc>
                <a:tc>
                  <a:txBody>
                    <a:bodyPr/>
                    <a:lstStyle/>
                    <a:p>
                      <a:r>
                        <a:rPr lang="hu-HU" sz="2000" noProof="0"/>
                        <a:t>Dolgozók</a:t>
                      </a:r>
                    </a:p>
                  </a:txBody>
                  <a:tcPr marL="100782" marR="100782" marT="50391" marB="50391" anchor="ctr">
                    <a:lnL w="12700" cap="flat" cmpd="sng" algn="ctr">
                      <a:solidFill>
                        <a:srgbClr val="AA4A59"/>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46367822"/>
                  </a:ext>
                </a:extLst>
              </a:tr>
              <a:tr h="720000">
                <a:tc>
                  <a:txBody>
                    <a:bodyPr/>
                    <a:lstStyle/>
                    <a:p>
                      <a:pPr algn="ctr"/>
                      <a:r>
                        <a:rPr lang="hu-HU" sz="2000" noProof="0"/>
                        <a:t>20</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vl="0" algn="r">
                        <a:buNone/>
                      </a:pPr>
                      <a:r>
                        <a:rPr lang="hu-HU" sz="2000" b="0" i="0" u="none" strike="noStrike" noProof="0">
                          <a:solidFill>
                            <a:srgbClr val="000000"/>
                          </a:solidFill>
                        </a:rPr>
                        <a:t>10.0.20.0</a:t>
                      </a:r>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0">
                      <a:noFill/>
                    </a:lnR>
                    <a:lnT w="12700" cmpd="sng">
                      <a:noFill/>
                    </a:lnT>
                    <a:lnB w="12700" cmpd="sng">
                      <a:noFill/>
                    </a:lnB>
                    <a:lnTlToBr w="12700" cmpd="sng">
                      <a:noFill/>
                      <a:prstDash val="solid"/>
                    </a:lnTlToBr>
                    <a:lnBlToTr w="12700" cmpd="sng">
                      <a:noFill/>
                      <a:prstDash val="solid"/>
                    </a:lnBlToTr>
                  </a:tcPr>
                </a:tc>
                <a:tc>
                  <a:txBody>
                    <a:bodyPr/>
                    <a:lstStyle/>
                    <a:p>
                      <a:pPr lvl="0" algn="l">
                        <a:buNone/>
                      </a:pPr>
                      <a:r>
                        <a:rPr lang="hu-HU" sz="2000" b="0" i="0" u="none" strike="noStrike" noProof="0">
                          <a:solidFill>
                            <a:srgbClr val="000000"/>
                          </a:solidFill>
                        </a:rPr>
                        <a:t>/24</a:t>
                      </a:r>
                    </a:p>
                  </a:txBody>
                  <a:tcPr marL="100782" marR="100782" marT="50391" marB="50391" anchor="ctr">
                    <a:lnL w="0">
                      <a:noFill/>
                    </a:lnL>
                    <a:lnR w="12700" cap="flat" cmpd="sng" algn="ctr">
                      <a:solidFill>
                        <a:srgbClr val="AA4A59"/>
                      </a:solidFill>
                      <a:prstDash val="solid"/>
                      <a:round/>
                      <a:headEnd type="none" w="med" len="med"/>
                      <a:tailEnd type="none" w="med" len="med"/>
                    </a:lnR>
                    <a:lnT w="12700">
                      <a:noFill/>
                    </a:lnT>
                    <a:lnB w="12700">
                      <a:noFill/>
                    </a:lnB>
                    <a:lnTlToBr w="12700" cmpd="sng">
                      <a:noFill/>
                      <a:prstDash val="solid"/>
                    </a:lnTlToBr>
                    <a:lnBlToTr w="12700" cmpd="sng">
                      <a:noFill/>
                      <a:prstDash val="solid"/>
                    </a:lnBlToTr>
                  </a:tcPr>
                </a:tc>
                <a:tc>
                  <a:txBody>
                    <a:bodyPr/>
                    <a:lstStyle/>
                    <a:p>
                      <a:r>
                        <a:rPr lang="hu-HU" sz="2000" noProof="0"/>
                        <a:t>Olvasók</a:t>
                      </a:r>
                    </a:p>
                  </a:txBody>
                  <a:tcPr marL="100782" marR="100782" marT="50391" marB="50391" anchor="ctr">
                    <a:lnL w="12700" cap="flat" cmpd="sng" algn="ctr">
                      <a:solidFill>
                        <a:srgbClr val="AA4A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968402"/>
                  </a:ext>
                </a:extLst>
              </a:tr>
              <a:tr h="720000">
                <a:tc>
                  <a:txBody>
                    <a:bodyPr/>
                    <a:lstStyle/>
                    <a:p>
                      <a:pPr algn="ctr"/>
                      <a:r>
                        <a:rPr lang="hu-HU" sz="2000" noProof="0"/>
                        <a:t>30</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vl="0" algn="r">
                        <a:buNone/>
                      </a:pPr>
                      <a:r>
                        <a:rPr lang="hu-HU" sz="2000" b="0" i="0" u="none" strike="noStrike" noProof="0">
                          <a:solidFill>
                            <a:srgbClr val="000000"/>
                          </a:solidFill>
                        </a:rPr>
                        <a:t>10.0.30.0</a:t>
                      </a:r>
                      <a:endParaRPr lang="hu-HU" sz="2000" noProof="0"/>
                    </a:p>
                  </a:txBody>
                  <a:tcPr marL="100782" marR="100782" marT="50391" marB="50391" anchor="ctr">
                    <a:lnL w="12700" cap="flat" cmpd="sng" algn="ctr">
                      <a:solidFill>
                        <a:srgbClr val="AA4A59"/>
                      </a:solidFill>
                      <a:prstDash val="solid"/>
                      <a:round/>
                      <a:headEnd type="none" w="med" len="med"/>
                      <a:tailEnd type="none" w="med" len="med"/>
                    </a:lnL>
                    <a:lnR w="0">
                      <a:noFill/>
                    </a:lnR>
                    <a:lnT w="12700" cmpd="sng">
                      <a:noFill/>
                    </a:lnT>
                    <a:lnB w="12700" cmpd="sng">
                      <a:noFill/>
                    </a:lnB>
                    <a:lnTlToBr w="12700" cmpd="sng">
                      <a:noFill/>
                      <a:prstDash val="solid"/>
                    </a:lnTlToBr>
                    <a:lnBlToTr w="12700" cmpd="sng">
                      <a:noFill/>
                      <a:prstDash val="solid"/>
                    </a:lnBlToTr>
                  </a:tcPr>
                </a:tc>
                <a:tc>
                  <a:txBody>
                    <a:bodyPr/>
                    <a:lstStyle/>
                    <a:p>
                      <a:pPr lvl="0" algn="l">
                        <a:buNone/>
                      </a:pPr>
                      <a:r>
                        <a:rPr lang="hu-HU" sz="2000" b="0" i="0" u="none" strike="noStrike" noProof="0">
                          <a:solidFill>
                            <a:srgbClr val="000000"/>
                          </a:solidFill>
                        </a:rPr>
                        <a:t>/24</a:t>
                      </a:r>
                    </a:p>
                  </a:txBody>
                  <a:tcPr marL="100782" marR="100782" marT="50391" marB="50391" anchor="ctr">
                    <a:lnL w="0">
                      <a:noFill/>
                    </a:lnL>
                    <a:lnR w="12700" cap="flat" cmpd="sng" algn="ctr">
                      <a:solidFill>
                        <a:srgbClr val="AA4A59"/>
                      </a:solidFill>
                      <a:prstDash val="solid"/>
                      <a:round/>
                      <a:headEnd type="none" w="med" len="med"/>
                      <a:tailEnd type="none" w="med" len="med"/>
                    </a:lnR>
                    <a:lnT w="12700">
                      <a:noFill/>
                    </a:lnT>
                    <a:lnB w="12700">
                      <a:noFill/>
                    </a:lnB>
                    <a:lnTlToBr w="12700" cmpd="sng">
                      <a:noFill/>
                      <a:prstDash val="solid"/>
                    </a:lnTlToBr>
                    <a:lnBlToTr w="12700" cmpd="sng">
                      <a:noFill/>
                      <a:prstDash val="solid"/>
                    </a:lnBlToTr>
                  </a:tcPr>
                </a:tc>
                <a:tc>
                  <a:txBody>
                    <a:bodyPr/>
                    <a:lstStyle/>
                    <a:p>
                      <a:r>
                        <a:rPr lang="hu-HU" sz="2000" noProof="0"/>
                        <a:t>Szolgáltatások</a:t>
                      </a:r>
                    </a:p>
                  </a:txBody>
                  <a:tcPr marL="100782" marR="100782" marT="50391" marB="50391" anchor="ctr">
                    <a:lnL w="12700" cap="flat" cmpd="sng" algn="ctr">
                      <a:solidFill>
                        <a:srgbClr val="AA4A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47372526"/>
                  </a:ext>
                </a:extLst>
              </a:tr>
              <a:tr h="720000">
                <a:tc>
                  <a:txBody>
                    <a:bodyPr/>
                    <a:lstStyle/>
                    <a:p>
                      <a:pPr algn="ctr"/>
                      <a:r>
                        <a:rPr lang="hu-HU" sz="2000" noProof="0"/>
                        <a:t>99</a:t>
                      </a:r>
                    </a:p>
                  </a:txBody>
                  <a:tcPr marL="100782" marR="100782" marT="50391" marB="50391" anchor="ctr">
                    <a:lnL w="12700" cmpd="sng">
                      <a:noFill/>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hu-HU" sz="2000" noProof="0"/>
                        <a:t>-</a:t>
                      </a:r>
                    </a:p>
                  </a:txBody>
                  <a:tcPr marL="100782" marR="100782" marT="50391" marB="50391" anchor="ctr">
                    <a:lnL w="12700" cap="flat" cmpd="sng" algn="ctr">
                      <a:solidFill>
                        <a:srgbClr val="AA4A59"/>
                      </a:solidFill>
                      <a:prstDash val="solid"/>
                      <a:round/>
                      <a:headEnd type="none" w="med" len="med"/>
                      <a:tailEnd type="none" w="med" len="med"/>
                    </a:lnL>
                    <a:lnR w="12700" cap="flat" cmpd="sng" algn="ctr">
                      <a:solidFill>
                        <a:srgbClr val="AA4A5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lvl="0" algn="l">
                        <a:buNone/>
                      </a:pPr>
                      <a:endParaRPr lang="en-US" sz="2000"/>
                    </a:p>
                  </a:txBody>
                  <a:tcPr marL="100782" marR="100782" marT="50391" marB="50391" anchor="ctr">
                    <a:lnL w="0">
                      <a:noFill/>
                    </a:lnL>
                    <a:lnR w="12700" cap="flat" cmpd="sng" algn="ctr">
                      <a:solidFill>
                        <a:srgbClr val="AA4A59"/>
                      </a:solidFill>
                      <a:prstDash val="solid"/>
                      <a:round/>
                      <a:headEnd type="none" w="med" len="med"/>
                      <a:tailEnd type="none" w="med" len="med"/>
                    </a:lnR>
                    <a:lnT w="12700">
                      <a:noFill/>
                    </a:lnT>
                    <a:lnB w="12700">
                      <a:noFill/>
                    </a:lnB>
                    <a:lnTlToBr w="12700" cmpd="sng">
                      <a:noFill/>
                      <a:prstDash val="solid"/>
                    </a:lnTlToBr>
                    <a:lnBlToTr w="12700" cmpd="sng">
                      <a:noFill/>
                      <a:prstDash val="solid"/>
                    </a:lnBlToTr>
                  </a:tcPr>
                </a:tc>
                <a:tc>
                  <a:txBody>
                    <a:bodyPr/>
                    <a:lstStyle/>
                    <a:p>
                      <a:r>
                        <a:rPr lang="hu-HU" sz="2000" noProof="0" err="1"/>
                        <a:t>Not</a:t>
                      </a:r>
                      <a:r>
                        <a:rPr lang="hu-HU" sz="2000" noProof="0"/>
                        <a:t> </a:t>
                      </a:r>
                      <a:r>
                        <a:rPr lang="hu-HU" sz="2000" noProof="0" err="1"/>
                        <a:t>routed</a:t>
                      </a:r>
                      <a:r>
                        <a:rPr lang="hu-HU" sz="2000" noProof="0"/>
                        <a:t>, "</a:t>
                      </a:r>
                      <a:r>
                        <a:rPr lang="hu-HU" sz="2000" noProof="0" err="1"/>
                        <a:t>blackhole</a:t>
                      </a:r>
                      <a:r>
                        <a:rPr lang="hu-HU" sz="2000" noProof="0"/>
                        <a:t>"</a:t>
                      </a:r>
                    </a:p>
                  </a:txBody>
                  <a:tcPr marL="100782" marR="100782" marT="50391" marB="50391" anchor="ctr">
                    <a:lnL w="12700" cap="flat" cmpd="sng" algn="ctr">
                      <a:solidFill>
                        <a:srgbClr val="AA4A59"/>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0532020"/>
                  </a:ext>
                </a:extLst>
              </a:tr>
            </a:tbl>
          </a:graphicData>
        </a:graphic>
      </p:graphicFrame>
    </p:spTree>
    <p:extLst>
      <p:ext uri="{BB962C8B-B14F-4D97-AF65-F5344CB8AC3E}">
        <p14:creationId xmlns:p14="http://schemas.microsoft.com/office/powerpoint/2010/main" val="355793300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ropicVTI">
  <a:themeElements>
    <a:clrScheme name="Custom 3">
      <a:dk1>
        <a:srgbClr val="000000"/>
      </a:dk1>
      <a:lt1>
        <a:sysClr val="window" lastClr="FFFFFF"/>
      </a:lt1>
      <a:dk2>
        <a:srgbClr val="923442"/>
      </a:dk2>
      <a:lt2>
        <a:srgbClr val="ECF0F0"/>
      </a:lt2>
      <a:accent1>
        <a:srgbClr val="923442"/>
      </a:accent1>
      <a:accent2>
        <a:srgbClr val="FD7C7C"/>
      </a:accent2>
      <a:accent3>
        <a:srgbClr val="7DA8B5"/>
      </a:accent3>
      <a:accent4>
        <a:srgbClr val="923442"/>
      </a:accent4>
      <a:accent5>
        <a:srgbClr val="FB7365"/>
      </a:accent5>
      <a:accent6>
        <a:srgbClr val="D39B17"/>
      </a:accent6>
      <a:hlink>
        <a:srgbClr val="EF08F7"/>
      </a:hlink>
      <a:folHlink>
        <a:srgbClr val="8477FE"/>
      </a:folHlink>
    </a:clrScheme>
    <a:fontScheme name="2. egyéni séma">
      <a:majorFont>
        <a:latin typeface="Rubik"/>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2262</Words>
  <Application>Microsoft Office PowerPoint</Application>
  <PresentationFormat>Szélesvásznú</PresentationFormat>
  <Paragraphs>222</Paragraphs>
  <Slides>19</Slides>
  <Notes>19</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19</vt:i4>
      </vt:variant>
    </vt:vector>
  </HeadingPairs>
  <TitlesOfParts>
    <vt:vector size="25" baseType="lpstr">
      <vt:lpstr>Arial</vt:lpstr>
      <vt:lpstr>Rubik</vt:lpstr>
      <vt:lpstr>Calibri</vt:lpstr>
      <vt:lpstr>Aptos</vt:lpstr>
      <vt:lpstr>Yesteryear</vt:lpstr>
      <vt:lpstr>TropicVTI</vt:lpstr>
      <vt:lpstr>Koller+</vt:lpstr>
      <vt:lpstr>A megbízás</vt:lpstr>
      <vt:lpstr>Telephelyek</vt:lpstr>
      <vt:lpstr>Nevezési séma</vt:lpstr>
      <vt:lpstr>PowerPoint-bemutató</vt:lpstr>
      <vt:lpstr>Hálózat</vt:lpstr>
      <vt:lpstr>Fővárosi Könyvtár</vt:lpstr>
      <vt:lpstr>Körúti Könyvtár</vt:lpstr>
      <vt:lpstr>VLAN-ok a Fővárosi és Körúti telephelyen</vt:lpstr>
      <vt:lpstr>Börzsönyi Könyvtár</vt:lpstr>
      <vt:lpstr>Olvasók és dolgozók elválasztása</vt:lpstr>
      <vt:lpstr>Szerverek</vt:lpstr>
      <vt:lpstr>Windows szerverek</vt:lpstr>
      <vt:lpstr>PowerPoint-bemutató</vt:lpstr>
      <vt:lpstr>Linux szerverek</vt:lpstr>
      <vt:lpstr>PowerPoint-bemutató</vt:lpstr>
      <vt:lpstr>PowerPoint-bemutató</vt:lpstr>
      <vt:lpstr>Projektmenedzsment</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Márton Barnabás Katona</dc:creator>
  <cp:lastModifiedBy>Ákos Bende</cp:lastModifiedBy>
  <cp:revision>1</cp:revision>
  <dcterms:created xsi:type="dcterms:W3CDTF">2025-05-16T14:08:20Z</dcterms:created>
  <dcterms:modified xsi:type="dcterms:W3CDTF">2025-05-21T21:22:51Z</dcterms:modified>
</cp:coreProperties>
</file>